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320" r:id="rId3"/>
    <p:sldId id="321" r:id="rId4"/>
    <p:sldId id="322" r:id="rId5"/>
    <p:sldId id="323" r:id="rId6"/>
    <p:sldId id="325" r:id="rId7"/>
    <p:sldId id="326" r:id="rId8"/>
    <p:sldId id="327" r:id="rId9"/>
    <p:sldId id="328" r:id="rId10"/>
    <p:sldId id="329" r:id="rId11"/>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FFFF"/>
    <a:srgbClr val="09386A"/>
    <a:srgbClr val="CC0000"/>
    <a:srgbClr val="606060"/>
    <a:srgbClr val="000066"/>
    <a:srgbClr val="89B6E7"/>
    <a:srgbClr val="C5DBF3"/>
    <a:srgbClr val="000000"/>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0" autoAdjust="0"/>
    <p:restoredTop sz="96370" autoAdjust="0"/>
  </p:normalViewPr>
  <p:slideViewPr>
    <p:cSldViewPr>
      <p:cViewPr varScale="1">
        <p:scale>
          <a:sx n="63" d="100"/>
          <a:sy n="63" d="100"/>
        </p:scale>
        <p:origin x="904" y="48"/>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26532"/>
    </p:cViewPr>
  </p:sorterViewPr>
  <p:notesViewPr>
    <p:cSldViewPr>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110595" name="Rectangle 3"/>
          <p:cNvSpPr>
            <a:spLocks noGrp="1" noChangeArrowheads="1"/>
          </p:cNvSpPr>
          <p:nvPr>
            <p:ph type="dt" sz="quarter"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110596" name="Rectangle 4"/>
          <p:cNvSpPr>
            <a:spLocks noGrp="1" noChangeArrowheads="1"/>
          </p:cNvSpPr>
          <p:nvPr>
            <p:ph type="ftr" sz="quarter" idx="2"/>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110597" name="Rectangle 5"/>
          <p:cNvSpPr>
            <a:spLocks noGrp="1" noChangeArrowheads="1"/>
          </p:cNvSpPr>
          <p:nvPr>
            <p:ph type="sldNum" sz="quarter" idx="3"/>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17AD6DC0-7987-48F4-B05E-6C3C4D8C822E}" type="slidenum">
              <a:rPr lang="it-IT"/>
              <a:pPr>
                <a:defRPr/>
              </a:pPr>
              <a:t>‹N›</a:t>
            </a:fld>
            <a:endParaRPr lang="it-IT"/>
          </a:p>
        </p:txBody>
      </p:sp>
    </p:spTree>
    <p:extLst>
      <p:ext uri="{BB962C8B-B14F-4D97-AF65-F5344CB8AC3E}">
        <p14:creationId xmlns:p14="http://schemas.microsoft.com/office/powerpoint/2010/main" val="224988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35843" name="Rectangle 3"/>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23556"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05952" y="4716193"/>
            <a:ext cx="4985772" cy="4466755"/>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5846" name="Rectangle 6"/>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35847" name="Rectangle 7"/>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32C894AD-2FD7-4DFA-A22B-813500FC9DBE}" type="slidenum">
              <a:rPr lang="it-IT"/>
              <a:pPr>
                <a:defRPr/>
              </a:pPr>
              <a:t>‹N›</a:t>
            </a:fld>
            <a:endParaRPr lang="it-IT"/>
          </a:p>
        </p:txBody>
      </p:sp>
    </p:spTree>
    <p:extLst>
      <p:ext uri="{BB962C8B-B14F-4D97-AF65-F5344CB8AC3E}">
        <p14:creationId xmlns:p14="http://schemas.microsoft.com/office/powerpoint/2010/main" val="224274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Rectangle 6"/>
          <p:cNvSpPr>
            <a:spLocks noChangeArrowheads="1"/>
          </p:cNvSpPr>
          <p:nvPr userDrawn="1"/>
        </p:nvSpPr>
        <p:spPr bwMode="auto">
          <a:xfrm>
            <a:off x="512234" y="260351"/>
            <a:ext cx="3280833" cy="1368425"/>
          </a:xfrm>
          <a:prstGeom prst="rect">
            <a:avLst/>
          </a:prstGeom>
          <a:noFill/>
          <a:ln w="9525">
            <a:noFill/>
            <a:miter lim="800000"/>
            <a:headEnd/>
            <a:tailEnd/>
          </a:ln>
        </p:spPr>
        <p:txBody>
          <a:bodyPr wrap="none" lIns="92075" tIns="46038" rIns="92075" bIns="46038" anchor="ctr"/>
          <a:lstStyle/>
          <a:p>
            <a:endParaRPr lang="it-IT"/>
          </a:p>
        </p:txBody>
      </p:sp>
      <p:sp>
        <p:nvSpPr>
          <p:cNvPr id="12" name="Rectangle 1"/>
          <p:cNvSpPr>
            <a:spLocks noChangeArrowheads="1"/>
          </p:cNvSpPr>
          <p:nvPr userDrawn="1"/>
        </p:nvSpPr>
        <p:spPr bwMode="auto">
          <a:xfrm>
            <a:off x="512234" y="260351"/>
            <a:ext cx="328083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8" name="Line 8"/>
          <p:cNvSpPr>
            <a:spLocks noChangeShapeType="1"/>
          </p:cNvSpPr>
          <p:nvPr userDrawn="1"/>
        </p:nvSpPr>
        <p:spPr bwMode="auto">
          <a:xfrm>
            <a:off x="389355" y="395138"/>
            <a:ext cx="14817" cy="3384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14" name="Line 8"/>
          <p:cNvSpPr>
            <a:spLocks noChangeShapeType="1"/>
          </p:cNvSpPr>
          <p:nvPr userDrawn="1"/>
        </p:nvSpPr>
        <p:spPr bwMode="auto">
          <a:xfrm>
            <a:off x="-5630" y="764704"/>
            <a:ext cx="676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9" name="Line 8"/>
          <p:cNvSpPr>
            <a:spLocks noChangeShapeType="1"/>
          </p:cNvSpPr>
          <p:nvPr userDrawn="1"/>
        </p:nvSpPr>
        <p:spPr bwMode="auto">
          <a:xfrm>
            <a:off x="263352" y="3557885"/>
            <a:ext cx="11556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pic>
        <p:nvPicPr>
          <p:cNvPr id="10" name="Immagine 9">
            <a:extLst>
              <a:ext uri="{FF2B5EF4-FFF2-40B4-BE49-F238E27FC236}">
                <a16:creationId xmlns:a16="http://schemas.microsoft.com/office/drawing/2014/main" id="{D7D2C7CD-AF83-4E5E-A658-D738ACFC1B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344" y="116632"/>
            <a:ext cx="2736000" cy="930774"/>
          </a:xfrm>
          <a:prstGeom prst="rect">
            <a:avLst/>
          </a:prstGeom>
        </p:spPr>
      </p:pic>
      <p:pic>
        <p:nvPicPr>
          <p:cNvPr id="3" name="Immagine 2">
            <a:extLst>
              <a:ext uri="{FF2B5EF4-FFF2-40B4-BE49-F238E27FC236}">
                <a16:creationId xmlns:a16="http://schemas.microsoft.com/office/drawing/2014/main" id="{AD93CB38-F7CC-463A-9A69-91DB4906FF9A}"/>
              </a:ext>
            </a:extLst>
          </p:cNvPr>
          <p:cNvPicPr>
            <a:picLocks noChangeAspect="1"/>
          </p:cNvPicPr>
          <p:nvPr userDrawn="1"/>
        </p:nvPicPr>
        <p:blipFill>
          <a:blip r:embed="rId3">
            <a:lum bright="70000" contrast="-70000"/>
          </a:blip>
          <a:stretch>
            <a:fillRect/>
          </a:stretch>
        </p:blipFill>
        <p:spPr>
          <a:xfrm>
            <a:off x="9537053" y="4112024"/>
            <a:ext cx="2664000" cy="2745976"/>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16756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B09A893F-DDBE-4272-9959-8A0C06BA1824}"/>
              </a:ext>
            </a:extLst>
          </p:cNvPr>
          <p:cNvPicPr>
            <a:picLocks noChangeAspect="1"/>
          </p:cNvPicPr>
          <p:nvPr userDrawn="1"/>
        </p:nvPicPr>
        <p:blipFill>
          <a:blip r:embed="rId4">
            <a:lum bright="70000" contrast="-70000"/>
          </a:blip>
          <a:stretch>
            <a:fillRect/>
          </a:stretch>
        </p:blipFill>
        <p:spPr>
          <a:xfrm>
            <a:off x="9503873" y="4562987"/>
            <a:ext cx="2695238" cy="2295238"/>
          </a:xfrm>
          <a:prstGeom prst="rect">
            <a:avLst/>
          </a:prstGeom>
        </p:spPr>
      </p:pic>
      <p:sp>
        <p:nvSpPr>
          <p:cNvPr id="11" name="Rectangle 2"/>
          <p:cNvSpPr>
            <a:spLocks noChangeArrowheads="1"/>
          </p:cNvSpPr>
          <p:nvPr userDrawn="1"/>
        </p:nvSpPr>
        <p:spPr bwMode="auto">
          <a:xfrm>
            <a:off x="431800" y="6308725"/>
            <a:ext cx="110405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17" name="Line 5"/>
          <p:cNvSpPr>
            <a:spLocks noChangeShapeType="1"/>
          </p:cNvSpPr>
          <p:nvPr userDrawn="1"/>
        </p:nvSpPr>
        <p:spPr bwMode="auto">
          <a:xfrm>
            <a:off x="2479" y="6210677"/>
            <a:ext cx="5364000" cy="1588"/>
          </a:xfrm>
          <a:prstGeom prst="line">
            <a:avLst/>
          </a:prstGeom>
          <a:noFill/>
          <a:ln w="25400">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4" name="Line 8">
            <a:extLst>
              <a:ext uri="{FF2B5EF4-FFF2-40B4-BE49-F238E27FC236}">
                <a16:creationId xmlns:a16="http://schemas.microsoft.com/office/drawing/2014/main" id="{DEFD8A11-D497-47BF-B7F1-85C6748355BA}"/>
              </a:ext>
            </a:extLst>
          </p:cNvPr>
          <p:cNvSpPr>
            <a:spLocks noChangeShapeType="1"/>
          </p:cNvSpPr>
          <p:nvPr userDrawn="1"/>
        </p:nvSpPr>
        <p:spPr bwMode="auto">
          <a:xfrm>
            <a:off x="474334" y="3140968"/>
            <a:ext cx="14817" cy="3456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5" name="Line 8">
            <a:extLst>
              <a:ext uri="{FF2B5EF4-FFF2-40B4-BE49-F238E27FC236}">
                <a16:creationId xmlns:a16="http://schemas.microsoft.com/office/drawing/2014/main" id="{FAA2C78F-0EAA-427E-BDC2-0A440A5DDEEC}"/>
              </a:ext>
            </a:extLst>
          </p:cNvPr>
          <p:cNvSpPr>
            <a:spLocks noChangeShapeType="1"/>
          </p:cNvSpPr>
          <p:nvPr userDrawn="1"/>
        </p:nvSpPr>
        <p:spPr bwMode="auto">
          <a:xfrm>
            <a:off x="-5630" y="764704"/>
            <a:ext cx="244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7" name="Line 8">
            <a:extLst>
              <a:ext uri="{FF2B5EF4-FFF2-40B4-BE49-F238E27FC236}">
                <a16:creationId xmlns:a16="http://schemas.microsoft.com/office/drawing/2014/main" id="{87D9862A-E456-4510-92CA-D7BB319691F4}"/>
              </a:ext>
            </a:extLst>
          </p:cNvPr>
          <p:cNvSpPr>
            <a:spLocks noChangeShapeType="1"/>
          </p:cNvSpPr>
          <p:nvPr userDrawn="1"/>
        </p:nvSpPr>
        <p:spPr bwMode="auto">
          <a:xfrm flipH="1">
            <a:off x="11773013" y="414940"/>
            <a:ext cx="14816" cy="3456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9" name="Line 8">
            <a:extLst>
              <a:ext uri="{FF2B5EF4-FFF2-40B4-BE49-F238E27FC236}">
                <a16:creationId xmlns:a16="http://schemas.microsoft.com/office/drawing/2014/main" id="{1847349B-627D-416C-ABFF-763ECCBB97AA}"/>
              </a:ext>
            </a:extLst>
          </p:cNvPr>
          <p:cNvSpPr>
            <a:spLocks noChangeShapeType="1"/>
          </p:cNvSpPr>
          <p:nvPr userDrawn="1"/>
        </p:nvSpPr>
        <p:spPr bwMode="auto">
          <a:xfrm>
            <a:off x="5424000" y="763116"/>
            <a:ext cx="676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 name="Rettangolo 1">
            <a:extLst>
              <a:ext uri="{FF2B5EF4-FFF2-40B4-BE49-F238E27FC236}">
                <a16:creationId xmlns:a16="http://schemas.microsoft.com/office/drawing/2014/main" id="{23E4E1A5-E278-4204-9231-6A1C172A91EB}"/>
              </a:ext>
            </a:extLst>
          </p:cNvPr>
          <p:cNvSpPr/>
          <p:nvPr userDrawn="1"/>
        </p:nvSpPr>
        <p:spPr>
          <a:xfrm>
            <a:off x="11134838" y="6007108"/>
            <a:ext cx="1057162" cy="269874"/>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FF"/>
              </a:solidFill>
            </a:endParaRPr>
          </a:p>
        </p:txBody>
      </p:sp>
      <p:sp>
        <p:nvSpPr>
          <p:cNvPr id="13" name="Rectangle 4"/>
          <p:cNvSpPr>
            <a:spLocks noChangeArrowheads="1"/>
          </p:cNvSpPr>
          <p:nvPr userDrawn="1"/>
        </p:nvSpPr>
        <p:spPr bwMode="auto">
          <a:xfrm>
            <a:off x="11350222" y="5995823"/>
            <a:ext cx="626394" cy="289883"/>
          </a:xfrm>
          <a:prstGeom prst="rect">
            <a:avLst/>
          </a:prstGeom>
          <a:noFill/>
          <a:ln>
            <a:noFill/>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400" b="1" smtClean="0">
                <a:solidFill>
                  <a:srgbClr val="FFFFFF"/>
                </a:solidFill>
                <a:latin typeface="Calibri" panose="020F0502020204030204" pitchFamily="34" charset="0"/>
                <a:cs typeface="Calibri" panose="020F0502020204030204" pitchFamily="34" charset="0"/>
              </a:rPr>
              <a:pPr algn="ctr" eaLnBrk="1" hangingPunct="1">
                <a:buSzPct val="100000"/>
                <a:defRPr/>
              </a:pPr>
              <a:t>‹N›</a:t>
            </a:fld>
            <a:endParaRPr lang="it-IT" altLang="it-IT" sz="1400" b="1" dirty="0">
              <a:solidFill>
                <a:srgbClr val="FFFFFF"/>
              </a:solidFill>
              <a:latin typeface="Calibri" panose="020F0502020204030204" pitchFamily="34" charset="0"/>
              <a:cs typeface="Calibri" panose="020F0502020204030204" pitchFamily="34" charset="0"/>
            </a:endParaRPr>
          </a:p>
        </p:txBody>
      </p:sp>
      <p:sp>
        <p:nvSpPr>
          <p:cNvPr id="30" name="Line 8">
            <a:extLst>
              <a:ext uri="{FF2B5EF4-FFF2-40B4-BE49-F238E27FC236}">
                <a16:creationId xmlns:a16="http://schemas.microsoft.com/office/drawing/2014/main" id="{69245166-0139-4870-B019-781F7F7E7733}"/>
              </a:ext>
            </a:extLst>
          </p:cNvPr>
          <p:cNvSpPr>
            <a:spLocks noChangeShapeType="1"/>
          </p:cNvSpPr>
          <p:nvPr userDrawn="1"/>
        </p:nvSpPr>
        <p:spPr bwMode="auto">
          <a:xfrm flipH="1" flipV="1">
            <a:off x="11138234" y="6283465"/>
            <a:ext cx="1062000" cy="11367"/>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pic>
        <p:nvPicPr>
          <p:cNvPr id="18" name="Immagine 17">
            <a:extLst>
              <a:ext uri="{FF2B5EF4-FFF2-40B4-BE49-F238E27FC236}">
                <a16:creationId xmlns:a16="http://schemas.microsoft.com/office/drawing/2014/main" id="{6F13E2A4-25D7-4FBD-B7AC-459A4440957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9151" y="404367"/>
            <a:ext cx="1620000" cy="551117"/>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14" r:id="rId2"/>
  </p:sldLayoutIdLst>
  <p:transition spd="med"/>
  <p:txStyles>
    <p:title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Verdana" pitchFamily="34" charset="0"/>
        </a:defRPr>
      </a:lvl2pPr>
      <a:lvl3pPr algn="l" rtl="0" eaLnBrk="0" fontAlgn="base" hangingPunct="0">
        <a:spcBef>
          <a:spcPct val="0"/>
        </a:spcBef>
        <a:spcAft>
          <a:spcPct val="0"/>
        </a:spcAft>
        <a:defRPr sz="2400" b="1">
          <a:solidFill>
            <a:srgbClr val="CC0000"/>
          </a:solidFill>
          <a:latin typeface="Verdana" pitchFamily="34" charset="0"/>
        </a:defRPr>
      </a:lvl3pPr>
      <a:lvl4pPr algn="l" rtl="0" eaLnBrk="0" fontAlgn="base" hangingPunct="0">
        <a:spcBef>
          <a:spcPct val="0"/>
        </a:spcBef>
        <a:spcAft>
          <a:spcPct val="0"/>
        </a:spcAft>
        <a:defRPr sz="2400" b="1">
          <a:solidFill>
            <a:srgbClr val="CC0000"/>
          </a:solidFill>
          <a:latin typeface="Verdana" pitchFamily="34" charset="0"/>
        </a:defRPr>
      </a:lvl4pPr>
      <a:lvl5pPr algn="l" rtl="0" eaLnBrk="0" fontAlgn="base" hangingPunct="0">
        <a:spcBef>
          <a:spcPct val="0"/>
        </a:spcBef>
        <a:spcAft>
          <a:spcPct val="0"/>
        </a:spcAft>
        <a:defRPr sz="2400" b="1">
          <a:solidFill>
            <a:srgbClr val="CC0000"/>
          </a:solidFill>
          <a:latin typeface="Verdana" pitchFamily="34" charset="0"/>
        </a:defRPr>
      </a:lvl5pPr>
      <a:lvl6pPr marL="457200" algn="l" rtl="0" fontAlgn="base">
        <a:spcBef>
          <a:spcPct val="0"/>
        </a:spcBef>
        <a:spcAft>
          <a:spcPct val="0"/>
        </a:spcAft>
        <a:defRPr sz="2400" b="1">
          <a:solidFill>
            <a:srgbClr val="CC0000"/>
          </a:solidFill>
          <a:latin typeface="Verdana" pitchFamily="34" charset="0"/>
        </a:defRPr>
      </a:lvl6pPr>
      <a:lvl7pPr marL="914400" algn="l" rtl="0" fontAlgn="base">
        <a:spcBef>
          <a:spcPct val="0"/>
        </a:spcBef>
        <a:spcAft>
          <a:spcPct val="0"/>
        </a:spcAft>
        <a:defRPr sz="2400" b="1">
          <a:solidFill>
            <a:srgbClr val="CC0000"/>
          </a:solidFill>
          <a:latin typeface="Verdana" pitchFamily="34" charset="0"/>
        </a:defRPr>
      </a:lvl7pPr>
      <a:lvl8pPr marL="1371600" algn="l" rtl="0" fontAlgn="base">
        <a:spcBef>
          <a:spcPct val="0"/>
        </a:spcBef>
        <a:spcAft>
          <a:spcPct val="0"/>
        </a:spcAft>
        <a:defRPr sz="2400" b="1">
          <a:solidFill>
            <a:srgbClr val="CC0000"/>
          </a:solidFill>
          <a:latin typeface="Verdana" pitchFamily="34" charset="0"/>
        </a:defRPr>
      </a:lvl8pPr>
      <a:lvl9pPr marL="1828800" algn="l" rtl="0" fontAlgn="base">
        <a:spcBef>
          <a:spcPct val="0"/>
        </a:spcBef>
        <a:spcAft>
          <a:spcPct val="0"/>
        </a:spcAft>
        <a:defRPr sz="2400" b="1">
          <a:solidFill>
            <a:srgbClr val="CC0000"/>
          </a:solidFill>
          <a:latin typeface="Verdana" pitchFamily="34" charset="0"/>
        </a:defRPr>
      </a:lvl9pPr>
    </p:titleStyle>
    <p:bodyStyle>
      <a:lvl1pPr marL="342900" indent="-342900" algn="l" rtl="0" eaLnBrk="0" fontAlgn="base" hangingPunct="0">
        <a:spcBef>
          <a:spcPct val="20000"/>
        </a:spcBef>
        <a:spcAft>
          <a:spcPct val="0"/>
        </a:spcAft>
        <a:buClr>
          <a:srgbClr val="000066"/>
        </a:buClr>
        <a:buSzPct val="65000"/>
        <a:buFont typeface="Wingdings" pitchFamily="2" charset="2"/>
        <a:defRPr sz="1600" b="1">
          <a:solidFill>
            <a:srgbClr val="09386A"/>
          </a:solidFill>
          <a:latin typeface="+mn-lt"/>
          <a:ea typeface="+mn-ea"/>
          <a:cs typeface="+mn-cs"/>
        </a:defRPr>
      </a:lvl1pPr>
      <a:lvl2pPr marL="742950" indent="-285750" algn="l" rtl="0" eaLnBrk="0" fontAlgn="base" hangingPunct="0">
        <a:spcBef>
          <a:spcPct val="20000"/>
        </a:spcBef>
        <a:spcAft>
          <a:spcPct val="0"/>
        </a:spcAft>
        <a:buClr>
          <a:srgbClr val="09386A"/>
        </a:buClr>
        <a:buFont typeface="Wingdings" pitchFamily="2" charset="2"/>
        <a:buChar char="q"/>
        <a:defRPr sz="1400">
          <a:solidFill>
            <a:srgbClr val="09386A"/>
          </a:solidFill>
          <a:latin typeface="+mj-lt"/>
        </a:defRPr>
      </a:lvl2pPr>
      <a:lvl3pPr marL="1143000" indent="-228600" algn="l" rtl="0" eaLnBrk="0" fontAlgn="base" hangingPunct="0">
        <a:spcBef>
          <a:spcPct val="20000"/>
        </a:spcBef>
        <a:spcAft>
          <a:spcPct val="0"/>
        </a:spcAft>
        <a:buClr>
          <a:srgbClr val="000066"/>
        </a:buClr>
        <a:buSzPct val="80000"/>
        <a:buFont typeface="Wingdings" pitchFamily="2" charset="2"/>
        <a:buChar char="v"/>
        <a:defRPr sz="1200">
          <a:solidFill>
            <a:srgbClr val="09386A"/>
          </a:solidFill>
          <a:latin typeface="+mj-lt"/>
        </a:defRPr>
      </a:lvl3pPr>
      <a:lvl4pPr marL="16002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4pPr>
      <a:lvl5pPr marL="20574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5pPr>
      <a:lvl6pPr marL="25146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6pPr>
      <a:lvl7pPr marL="29718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7pPr>
      <a:lvl8pPr marL="34290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8pPr>
      <a:lvl9pPr marL="38862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1391816" y="1469523"/>
            <a:ext cx="9609806" cy="1668791"/>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A SEGUITO DI PANDEMIA DA COVID-19 </a:t>
            </a:r>
            <a:endParaRPr 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algn="ctr">
              <a:spcBef>
                <a:spcPct val="20000"/>
              </a:spcBef>
              <a:buClr>
                <a:srgbClr val="000066"/>
              </a:buClr>
              <a:buSzPct val="65000"/>
              <a:defRPr/>
            </a:pPr>
            <a:r>
              <a:rPr 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CONSIDERAZIONI FINALI</a:t>
            </a:r>
          </a:p>
        </p:txBody>
      </p:sp>
      <p:sp>
        <p:nvSpPr>
          <p:cNvPr id="3075" name="Text Box 29"/>
          <p:cNvSpPr txBox="1">
            <a:spLocks noChangeArrowheads="1"/>
          </p:cNvSpPr>
          <p:nvPr/>
        </p:nvSpPr>
        <p:spPr bwMode="auto">
          <a:xfrm>
            <a:off x="1919287" y="3997328"/>
            <a:ext cx="8353425" cy="816250"/>
          </a:xfrm>
          <a:prstGeom prst="rect">
            <a:avLst/>
          </a:prstGeom>
          <a:noFill/>
          <a:ln w="9525">
            <a:noFill/>
            <a:miter lim="800000"/>
            <a:headEnd/>
            <a:tailEnd/>
          </a:ln>
        </p:spPr>
        <p:txBody>
          <a:bodyPr lIns="92075" tIns="46038" rIns="92075" bIns="46038">
            <a:spAutoFit/>
          </a:bodyPr>
          <a:lstStyle/>
          <a:p>
            <a:pPr algn="ctr">
              <a:spcAft>
                <a:spcPts val="600"/>
              </a:spcAft>
            </a:pPr>
            <a:r>
              <a:rPr lang="it-IT" altLang="it-IT" sz="2400" b="1" dirty="0">
                <a:solidFill>
                  <a:srgbClr val="000066"/>
                </a:solidFill>
                <a:latin typeface="Calibri" panose="020F0502020204030204" pitchFamily="34" charset="0"/>
                <a:cs typeface="Calibri" panose="020F0502020204030204" pitchFamily="34" charset="0"/>
              </a:rPr>
              <a:t>Luciano Panzani</a:t>
            </a:r>
          </a:p>
          <a:p>
            <a:pPr algn="ctr"/>
            <a:r>
              <a:rPr lang="it-IT" i="1">
                <a:solidFill>
                  <a:srgbClr val="000066"/>
                </a:solidFill>
                <a:latin typeface="Calibri" panose="020F0502020204030204" pitchFamily="34" charset="0"/>
                <a:cs typeface="Calibri" panose="020F0502020204030204" pitchFamily="34" charset="0"/>
              </a:rPr>
              <a:t>Magistrato – Presidente Corte </a:t>
            </a:r>
            <a:r>
              <a:rPr lang="it-IT" i="1" dirty="0">
                <a:solidFill>
                  <a:srgbClr val="000066"/>
                </a:solidFill>
                <a:latin typeface="Calibri" panose="020F0502020204030204" pitchFamily="34" charset="0"/>
                <a:cs typeface="Calibri" panose="020F0502020204030204" pitchFamily="34" charset="0"/>
              </a:rPr>
              <a:t>di Appello di Roma</a:t>
            </a:r>
          </a:p>
        </p:txBody>
      </p:sp>
      <p:sp>
        <p:nvSpPr>
          <p:cNvPr id="4" name="Text Box 7"/>
          <p:cNvSpPr txBox="1">
            <a:spLocks noChangeArrowheads="1"/>
          </p:cNvSpPr>
          <p:nvPr/>
        </p:nvSpPr>
        <p:spPr bwMode="auto">
          <a:xfrm>
            <a:off x="0" y="5805264"/>
            <a:ext cx="3071664" cy="369332"/>
          </a:xfrm>
          <a:prstGeom prst="rect">
            <a:avLst/>
          </a:prstGeom>
          <a:solidFill>
            <a:srgbClr val="606060"/>
          </a:solidFill>
          <a:ln>
            <a:noFill/>
          </a:ln>
          <a:effectLst/>
        </p:spPr>
        <p:txBody>
          <a:bodyPr wrap="square" lIns="0" rIns="0">
            <a:spAutoFit/>
          </a:bodyPr>
          <a:lstStyle/>
          <a:p>
            <a:pPr algn="ctr" eaLnBrk="1" hangingPunct="1">
              <a:spcBef>
                <a:spcPct val="50000"/>
              </a:spcBef>
              <a:buClr>
                <a:srgbClr val="000000"/>
              </a:buClr>
              <a:buSzPct val="100000"/>
              <a:buFont typeface="Times New Roman" panose="02020603050405020304" pitchFamily="18" charset="0"/>
              <a:buNone/>
              <a:defRPr/>
            </a:pPr>
            <a:r>
              <a:rPr lang="it-IT" b="1" dirty="0">
                <a:solidFill>
                  <a:srgbClr val="FFFFFF"/>
                </a:solidFill>
                <a:effectLst>
                  <a:outerShdw blurRad="38100" dist="38100" dir="2700000" algn="tl">
                    <a:srgbClr val="000000"/>
                  </a:outerShdw>
                </a:effectLst>
                <a:ea typeface="ＭＳ Ｐゴシック" panose="020B0600070205080204" pitchFamily="34" charset="-128"/>
              </a:rPr>
              <a:t>Webinar, 04/06/2020</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F4845CA-2B6D-4276-BC2B-6881DE4052FC}"/>
              </a:ext>
            </a:extLst>
          </p:cNvPr>
          <p:cNvSpPr/>
          <p:nvPr/>
        </p:nvSpPr>
        <p:spPr>
          <a:xfrm>
            <a:off x="623392" y="620689"/>
            <a:ext cx="11233248" cy="5632311"/>
          </a:xfrm>
          <a:prstGeom prst="rect">
            <a:avLst/>
          </a:prstGeom>
        </p:spPr>
        <p:txBody>
          <a:bodyPr wrap="square">
            <a:spAutoFit/>
          </a:bodyPr>
          <a:lstStyle/>
          <a:p>
            <a:pPr>
              <a:spcAft>
                <a:spcPts val="0"/>
              </a:spcAft>
            </a:pPr>
            <a:endParaRPr lang="en-US">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In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Spain, the suspension of bankruptcy proceedings extends to the case where the debtor has started an out-of-court procedure to settle the crisis. The different rules in force in Italy lead to similar results because the presentation of a restructuring agreement or the application with a term deferral,  and now also the option for a certified plan, lead to similar results. </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Rules somewhat close, through a so-called procedure soft touch, are also being adopted in the United Kingdom.</a:t>
            </a: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choice to prohibit the insolvent entrepreneur from asking for his bankruptcy remains only Italian, even if in the conversion by the Parliament of the liquidity decree the limit has been set that it is an insolvency not having cause by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Covid</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therefore prior to the pandemic. </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It should be noted that both in France, Germany and Spain, as in Italy, the limitations on the protection of shareholder credit for loans granted have been removed, in order to facilitate the introduction of new finance. However, priority is not always recognized.</a:t>
            </a:r>
            <a:br>
              <a:rPr lang="en-US" dirty="0">
                <a:latin typeface="Calibri" panose="020F0502020204030204" pitchFamily="34" charset="0"/>
                <a:ea typeface="Times New Roman" panose="02020603050405020304" pitchFamily="18" charset="0"/>
                <a:cs typeface="Calibri" panose="020F0502020204030204" pitchFamily="34" charset="0"/>
              </a:rPr>
            </a:b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Another common feature of the laws, but it does not seem to me in Germany, lies in the extension of the deadline for the presentation of the plan in the restructuring procedures and in the possibility of modifying or replacing the plan in the procedures in progress or already approved. These are reasonable and completely convincing solutions. </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Finally, the UK regulations that suspend the liability of company directors for wrongful trading, i.e. for the continuation of the business despite the crisis resulting from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Covid</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deserve to be mentioned. These are clauses that had occasionally been adopted in Italy in the past, for example by limiting the liability of directors in the affair of the first Alitalia insolvency. A general rule of this type has been discussed by our legislator but has not been adopted.</a:t>
            </a:r>
            <a:endParaRPr lang="it-IT"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9531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1847528" y="1628801"/>
            <a:ext cx="8229600" cy="4857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600" dirty="0"/>
          </a:p>
          <a:p>
            <a:pPr marL="0" indent="0" algn="just">
              <a:buNone/>
            </a:pPr>
            <a:endParaRPr lang="it-IT" sz="2600" dirty="0"/>
          </a:p>
        </p:txBody>
      </p:sp>
      <p:sp>
        <p:nvSpPr>
          <p:cNvPr id="8"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7"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9" name="Segnaposto contenuto 2"/>
          <p:cNvSpPr txBox="1">
            <a:spLocks/>
          </p:cNvSpPr>
          <p:nvPr/>
        </p:nvSpPr>
        <p:spPr>
          <a:xfrm>
            <a:off x="1882696" y="1556792"/>
            <a:ext cx="8424936"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0" name="Segnaposto contenuto 2"/>
          <p:cNvSpPr txBox="1">
            <a:spLocks/>
          </p:cNvSpPr>
          <p:nvPr/>
        </p:nvSpPr>
        <p:spPr>
          <a:xfrm>
            <a:off x="1882696" y="1484784"/>
            <a:ext cx="8424936" cy="49685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1" name="Segnaposto contenuto 2"/>
          <p:cNvSpPr txBox="1">
            <a:spLocks/>
          </p:cNvSpPr>
          <p:nvPr/>
        </p:nvSpPr>
        <p:spPr>
          <a:xfrm>
            <a:off x="731404" y="1412777"/>
            <a:ext cx="10729192"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None/>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Dalle relazioni che abbiamo sentito possiamo trarre la conclusione che Francia, Spagna, Germania, Italia e Regno Unito si sono mosse secondo linee comuni nella scelta delle misure adottate per far fronte ai primi effetti della crisi generata dal Coronavirus. Va ricordato che molte misure sono ancora in corso di adozione nel Regno Unito, anche se talune di esse sono state sostanzialmente anticipate dalla giurisprudenza. </a:t>
            </a:r>
          </a:p>
          <a:p>
            <a:pPr marL="0" indent="0">
              <a:spcAft>
                <a:spcPts val="0"/>
              </a:spcAft>
              <a:buNone/>
            </a:pPr>
            <a:endPar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spcAft>
                <a:spcPts val="0"/>
              </a:spcAft>
              <a:buNone/>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Possiamo distinguere tre tipi di interventi:  misure di sostegno all’economia, interventi sulla disciplina societaria e interventi specifici sulla legislazione concorsuale e comunque sull’esecuzione forzata. </a:t>
            </a:r>
          </a:p>
          <a:p>
            <a:pPr marL="0" indent="0">
              <a:spcAft>
                <a:spcPts val="0"/>
              </a:spcAft>
              <a:buNone/>
            </a:pPr>
            <a:endPar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spcAft>
                <a:spcPts val="0"/>
              </a:spcAft>
              <a:buNone/>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 quanto concerne le misure di sostegno all’economia dobbiamo sottolineare che l’entità di questi interventi è stata diversa nei vari Paesi e sicuramente i capitali messi a disposizione da parte dell’Italia sono inferiori a quelli adottati in Germania. Vi sono tratti comuni nelle procedure adottate:  Spagna e Francia, come l’Italia, hanno previsto garanzie pubbliche ai finanziamenti erogati dalle banche. Per tutti questi Paesi la garanzia accordata dallo Stato ed i finanziamenti diretti pubblici rappresentano una deroga al divieto di aiuti di Stato alle imprese, stabilito dalla legislazione dell’UE. In qualche misura però i divieti rimangono in piedi. La deroga infatti è limitata nel tempo e riguarda soltanto le imprese che non si trovavano già in situazione di difficoltà prima dell’inizio della pandemia. In Italia ciò comporta, ad esempio, che i vincoli rimangono per quanto riguarda la crisi Alitalia, mentre non impediscono il salvataggio di Lufthansa. Sarebbe interessante sapere se anche in Francia, in Spagna e in Germania si pone il problema della destinazione dei finanziamenti.</a:t>
            </a:r>
            <a:endParaRPr lang="it-IT" sz="1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2" name="Text Box 22">
            <a:extLst>
              <a:ext uri="{FF2B5EF4-FFF2-40B4-BE49-F238E27FC236}">
                <a16:creationId xmlns:a16="http://schemas.microsoft.com/office/drawing/2014/main" id="{50C367A4-C9B4-42AD-A76B-C0BF758F4A1B}"/>
              </a:ext>
            </a:extLst>
          </p:cNvPr>
          <p:cNvSpPr txBox="1">
            <a:spLocks noChangeArrowheads="1"/>
          </p:cNvSpPr>
          <p:nvPr/>
        </p:nvSpPr>
        <p:spPr bwMode="auto">
          <a:xfrm>
            <a:off x="6384032" y="314265"/>
            <a:ext cx="4615258" cy="431529"/>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CONSIDERAZIONI FINALI</a:t>
            </a:r>
            <a:endParaRPr 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242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2">
            <a:extLst>
              <a:ext uri="{FF2B5EF4-FFF2-40B4-BE49-F238E27FC236}">
                <a16:creationId xmlns:a16="http://schemas.microsoft.com/office/drawing/2014/main" id="{31D9EB8F-ECF5-4123-9686-C824D1E2E4CF}"/>
              </a:ext>
            </a:extLst>
          </p:cNvPr>
          <p:cNvSpPr txBox="1">
            <a:spLocks noChangeArrowheads="1"/>
          </p:cNvSpPr>
          <p:nvPr/>
        </p:nvSpPr>
        <p:spPr bwMode="auto">
          <a:xfrm>
            <a:off x="6384032" y="314265"/>
            <a:ext cx="4615258" cy="431529"/>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CONSIDERAZIONI FINALI</a:t>
            </a:r>
            <a:endParaRPr 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
        <p:nvSpPr>
          <p:cNvPr id="11" name="CasellaDiTesto 10">
            <a:extLst>
              <a:ext uri="{FF2B5EF4-FFF2-40B4-BE49-F238E27FC236}">
                <a16:creationId xmlns:a16="http://schemas.microsoft.com/office/drawing/2014/main" id="{092C3804-1B10-43B1-B8FB-B575EC1B95EB}"/>
              </a:ext>
            </a:extLst>
          </p:cNvPr>
          <p:cNvSpPr txBox="1"/>
          <p:nvPr/>
        </p:nvSpPr>
        <p:spPr>
          <a:xfrm>
            <a:off x="730800" y="1411200"/>
            <a:ext cx="10728000" cy="3293209"/>
          </a:xfrm>
          <a:prstGeom prst="rect">
            <a:avLst/>
          </a:prstGeom>
          <a:noFill/>
        </p:spPr>
        <p:txBody>
          <a:bodyPr wrap="square">
            <a:spAutoFit/>
          </a:bodyPr>
          <a:lstStyle/>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Com’è noto, il decreto liquidità li considera mutui di scopo e pone vincoli alla loro erogazione quando la società capogruppo ha sede in un paradiso fiscale. Quando la capogruppo ha sede nell’UE, in un Paese che pratica il dumping fiscale, si pongono ugualmente problemi. Va poi ricordato il caso Autostrade, per le note questioni che riguardano il contenzioso in atto tra la società ed il Governo. Sappiamo peraltro che tra il Governo tedesco e Lufthansa si sta facendo luogo ad un’importante negoziazione che investe anche la Commissione UE. </a:t>
            </a:r>
          </a:p>
          <a:p>
            <a:pPr>
              <a:spcAft>
                <a:spcPts val="0"/>
              </a:spcAft>
            </a:pPr>
            <a:endPar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Profili interessanti riguardano le deroghe ammesse alla disciplina contrattuale. La Germania consente una moratoria limitata ai consumatori ed alle piccole imprese che per effetto della pandemia non siano in grado di adempiere. La moratoria riguarda i soli contratti di locazione e di fornitura di energia o acqua. Anche per i contratti di locazione, affitto e leasing è esclusa la risoluzione in caso di mancato pagamento del canone. Per i mutui dei consumatori è previsto un differimento delle scadenze per tre mesi. Com’è noto una misura analoga è prevista anche in Italia per quanto riguarda i mutui bancari. Misure simili sono previste in Francia ed anche in Spagna. Il Regno Unito ha previsto l’inefficacia delle clausole ipso facto che comportano la risoluzione del contratto nel caso di accesso del debitore ad una procedura concorsuale. </a:t>
            </a:r>
          </a:p>
        </p:txBody>
      </p:sp>
    </p:spTree>
    <p:extLst>
      <p:ext uri="{BB962C8B-B14F-4D97-AF65-F5344CB8AC3E}">
        <p14:creationId xmlns:p14="http://schemas.microsoft.com/office/powerpoint/2010/main" val="157119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9163242-C0DB-467A-AFA4-C7F7196A3A3D}"/>
              </a:ext>
            </a:extLst>
          </p:cNvPr>
          <p:cNvSpPr txBox="1"/>
          <p:nvPr/>
        </p:nvSpPr>
        <p:spPr>
          <a:xfrm>
            <a:off x="730800" y="1411200"/>
            <a:ext cx="10728000" cy="4770537"/>
          </a:xfrm>
          <a:prstGeom prst="rect">
            <a:avLst/>
          </a:prstGeom>
          <a:noFill/>
        </p:spPr>
        <p:txBody>
          <a:bodyPr wrap="square">
            <a:spAutoFit/>
          </a:bodyPr>
          <a:lstStyle/>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 sottolineato che l’Italia ha scelto di non prevedere una generale moratoria delle azioni esecutive, anche se la sospensione dei termini processuali durante la prima fase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Covid</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 l’attuale rallentamento dell’attività dei tribunali ha prodotto risultati analoghi. Va poi ricordato che l’art. 91 del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d.l.</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Cura Italia stabilisce che “Il rispetto delle misure di contenimento di cui al presente decreto è sempre valutato ai fini dell’esclusione, ai sensi e per gli effetti degli articoli 1218 e 1223 del codice civile, della responsabilità del debitore, anche relativamente all’applicazione di eventuali decadenze o penali connesse a ritardati o omessi adempimenti ».   Si tratta di una misura di carattere generale che può essere invocata dal contraente inadempiente in forza della crisi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Covid</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 delle misure di contenimento che hanno impedito od ostacolato l’attività d’impresa.</a:t>
            </a:r>
          </a:p>
          <a:p>
            <a:pPr>
              <a:spcAft>
                <a:spcPts val="0"/>
              </a:spcAft>
            </a:pPr>
            <a:endPar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Accenno soltanto ai provvedimenti in materia di sospensione degli effetti dell’azzeramento o della riduzione oltre il terzo del capitale sociale per perdite dovute al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Covid</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 alle misure in deroga in ordine alla valutazione delle poste di bilancio. Si tratta di provvedimenti che sono stati adottati da tutti i Paesi. Nel Regno Unito sono previste deroghe alla disciplina ordinaria in tema di bilanci e differimenti delle assemblee dei soci. </a:t>
            </a:r>
          </a:p>
          <a:p>
            <a:pPr>
              <a:spcAft>
                <a:spcPts val="0"/>
              </a:spcAft>
            </a:pPr>
            <a:endPar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 quanto concerne le modifiche della disciplina concorsuale, il Paese che è intervenuto in misura minore è certamente la Germania, che ha soltanto sospeso l’obbligo dell’imprenditore di chiedere subito l’apertura della procedura di insolvenza. Francia e Spagna hanno sospeso ugualmente l’obbligo dell’imprenditore di chiedere il proprio fallimento e la facoltà del creditore di domandare l’apertura della procedura di liquidazione. In Germania la limitazione dell’obbligo dell’imprenditore è legata a due condizioni importanti: che l’insolvenza sia conseguenza del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Covid</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 che vi sia una legittima aspettativa che l’imprenditore possa recuperare la propria capacità di adempiere.</a:t>
            </a:r>
            <a:endParaRPr lang="it-IT" sz="1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 Box 22">
            <a:extLst>
              <a:ext uri="{FF2B5EF4-FFF2-40B4-BE49-F238E27FC236}">
                <a16:creationId xmlns:a16="http://schemas.microsoft.com/office/drawing/2014/main" id="{41F749F6-4E49-423F-99B8-D7FB4F8FF53B}"/>
              </a:ext>
            </a:extLst>
          </p:cNvPr>
          <p:cNvSpPr txBox="1">
            <a:spLocks noChangeArrowheads="1"/>
          </p:cNvSpPr>
          <p:nvPr/>
        </p:nvSpPr>
        <p:spPr bwMode="auto">
          <a:xfrm>
            <a:off x="6384032" y="314265"/>
            <a:ext cx="4615258" cy="431529"/>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CONSIDERAZIONI FINALI</a:t>
            </a:r>
            <a:endParaRPr 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101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296EAD5-C435-461F-A4F9-9E345134D1C5}"/>
              </a:ext>
            </a:extLst>
          </p:cNvPr>
          <p:cNvSpPr txBox="1"/>
          <p:nvPr/>
        </p:nvSpPr>
        <p:spPr>
          <a:xfrm>
            <a:off x="1199456" y="1411200"/>
            <a:ext cx="10404000" cy="4770537"/>
          </a:xfrm>
          <a:prstGeom prst="rect">
            <a:avLst/>
          </a:prstGeom>
          <a:noFill/>
        </p:spPr>
        <p:txBody>
          <a:bodyPr wrap="square">
            <a:spAutoFit/>
          </a:bodyPr>
          <a:lstStyle/>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Spagna la sospensione dei procedimenti per dichiarazione di fallimento si estende al caso in cui il debitore abbia iniziato una procedura stragiudiziale per comporre la crisi. Le diverse regole vigenti in Italia portano a risultati simili perché la presentazione di un accordo di ristrutturazione o la domanda di concordato con riserva ed ora anche l’opzione per un piano attestato portano a risultati analoghi. Regole in qualche misura vicine, per il tramite di una procedura c.d. soft touch, sono in corso di adozione anche nel Regno Unito. </a:t>
            </a: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Rimane soltanto italiana la scelta di vietare all’imprenditore insolvente di chiedere il proprio fallimento, anche se in sede di conversione del decreto liquidità è stato posto il limite che non si tratti di insolvenza non avente causa dal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Covid</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 quindi anteriore alla pandemia.</a:t>
            </a: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 osservato che sia in Francia che in Germania che in Spagna, come in Italia, si sono rimosse le limitazioni alla tutela del credito dei soci per finanziamenti erogati, in modo di agevolare l’immissione di finanza nuova. Non sempre però viene riconosciuta la prededuzione. </a:t>
            </a: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 altro tratto in comune delle legislazioni, ma non mi pare in Germania, sta nell’estensione del termine per la presentazione del piano nelle procedure di ristrutturazione e nella possibilità di modificare o sostituire il piano nelle procedure in corso o già omologate. Si tratta di soluzioni ragionevoli e del tutto convincenti.</a:t>
            </a:r>
          </a:p>
          <a:p>
            <a:pPr>
              <a:spcAft>
                <a:spcPts val="0"/>
              </a:spcAft>
            </a:pP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Merita infine di essere segnalata la disciplina inglese che sospende la responsabilità degli amministratori di società per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wrongful</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trading, vale a dire per la continuazione dell’attività nonostante la crisi derivante dal </a:t>
            </a:r>
            <a:r>
              <a:rPr lang="it-IT"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Covid</a:t>
            </a:r>
            <a:r>
              <a:rPr lang="it-IT"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Si tratta di clausole che erano state adottate  occasionalmente in Italia in passato, ad esempio limitando la responsabilità degli amministratori nella vicenda della prima insolvenza Alitalia. Una regola generale di questo tipo è stata discussa dal nostro legislatore, ma non è stata adottata. </a:t>
            </a:r>
          </a:p>
        </p:txBody>
      </p:sp>
      <p:sp>
        <p:nvSpPr>
          <p:cNvPr id="4" name="Text Box 22">
            <a:extLst>
              <a:ext uri="{FF2B5EF4-FFF2-40B4-BE49-F238E27FC236}">
                <a16:creationId xmlns:a16="http://schemas.microsoft.com/office/drawing/2014/main" id="{E0BFA7A9-FDFD-433B-BC12-93DAB68EE55B}"/>
              </a:ext>
            </a:extLst>
          </p:cNvPr>
          <p:cNvSpPr txBox="1">
            <a:spLocks noChangeArrowheads="1"/>
          </p:cNvSpPr>
          <p:nvPr/>
        </p:nvSpPr>
        <p:spPr bwMode="auto">
          <a:xfrm>
            <a:off x="6384032" y="314265"/>
            <a:ext cx="4615258" cy="431529"/>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CONSIDERAZIONI FINALI</a:t>
            </a:r>
            <a:endParaRPr lang="it-IT" sz="2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872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1391816" y="1469523"/>
            <a:ext cx="9609806" cy="1668791"/>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FOLLOWING THE COVID-19 PANDEMIC</a:t>
            </a:r>
          </a:p>
          <a:p>
            <a:pPr algn="ctr">
              <a:spcBef>
                <a:spcPct val="20000"/>
              </a:spcBef>
              <a:buClr>
                <a:srgbClr val="000066"/>
              </a:buClr>
              <a:buSzPct val="65000"/>
              <a:defRPr/>
            </a:pPr>
            <a:r>
              <a:rPr 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FINAL REMARKS</a:t>
            </a:r>
          </a:p>
        </p:txBody>
      </p:sp>
      <p:sp>
        <p:nvSpPr>
          <p:cNvPr id="3075" name="Text Box 29"/>
          <p:cNvSpPr txBox="1">
            <a:spLocks noChangeArrowheads="1"/>
          </p:cNvSpPr>
          <p:nvPr/>
        </p:nvSpPr>
        <p:spPr bwMode="auto">
          <a:xfrm>
            <a:off x="1919287" y="3997328"/>
            <a:ext cx="8353425" cy="816250"/>
          </a:xfrm>
          <a:prstGeom prst="rect">
            <a:avLst/>
          </a:prstGeom>
          <a:noFill/>
          <a:ln w="9525">
            <a:noFill/>
            <a:miter lim="800000"/>
            <a:headEnd/>
            <a:tailEnd/>
          </a:ln>
        </p:spPr>
        <p:txBody>
          <a:bodyPr lIns="92075" tIns="46038" rIns="92075" bIns="46038">
            <a:spAutoFit/>
          </a:bodyPr>
          <a:lstStyle/>
          <a:p>
            <a:pPr algn="ctr">
              <a:spcAft>
                <a:spcPts val="600"/>
              </a:spcAft>
            </a:pPr>
            <a:r>
              <a:rPr lang="it-IT" altLang="it-IT" sz="2400" b="1" dirty="0">
                <a:solidFill>
                  <a:srgbClr val="000066"/>
                </a:solidFill>
                <a:latin typeface="Calibri" panose="020F0502020204030204" pitchFamily="34" charset="0"/>
                <a:cs typeface="Calibri" panose="020F0502020204030204" pitchFamily="34" charset="0"/>
              </a:rPr>
              <a:t>Luciano Panzani</a:t>
            </a:r>
          </a:p>
          <a:p>
            <a:pPr algn="ctr"/>
            <a:r>
              <a:rPr lang="it-IT" i="1" dirty="0">
                <a:solidFill>
                  <a:srgbClr val="000066"/>
                </a:solidFill>
                <a:latin typeface="Calibri" panose="020F0502020204030204" pitchFamily="34" charset="0"/>
                <a:cs typeface="Calibri" panose="020F0502020204030204" pitchFamily="34" charset="0"/>
              </a:rPr>
              <a:t>Magistrato – Presidente della Corte di Appello di Roma</a:t>
            </a:r>
          </a:p>
        </p:txBody>
      </p:sp>
      <p:sp>
        <p:nvSpPr>
          <p:cNvPr id="4" name="Text Box 7"/>
          <p:cNvSpPr txBox="1">
            <a:spLocks noChangeArrowheads="1"/>
          </p:cNvSpPr>
          <p:nvPr/>
        </p:nvSpPr>
        <p:spPr bwMode="auto">
          <a:xfrm>
            <a:off x="0" y="5805264"/>
            <a:ext cx="3071664" cy="369332"/>
          </a:xfrm>
          <a:prstGeom prst="rect">
            <a:avLst/>
          </a:prstGeom>
          <a:solidFill>
            <a:srgbClr val="606060"/>
          </a:solidFill>
          <a:ln>
            <a:noFill/>
          </a:ln>
          <a:effectLst/>
        </p:spPr>
        <p:txBody>
          <a:bodyPr wrap="square" lIns="0" rIns="0">
            <a:spAutoFit/>
          </a:bodyPr>
          <a:lstStyle/>
          <a:p>
            <a:pPr algn="ctr" eaLnBrk="1" hangingPunct="1">
              <a:spcBef>
                <a:spcPct val="50000"/>
              </a:spcBef>
              <a:buClr>
                <a:srgbClr val="000000"/>
              </a:buClr>
              <a:buSzPct val="100000"/>
              <a:buFont typeface="Times New Roman" panose="02020603050405020304" pitchFamily="18" charset="0"/>
              <a:buNone/>
              <a:defRPr/>
            </a:pPr>
            <a:r>
              <a:rPr lang="it-IT" b="1" dirty="0">
                <a:solidFill>
                  <a:srgbClr val="FFFFFF"/>
                </a:solidFill>
                <a:effectLst>
                  <a:outerShdw blurRad="38100" dist="38100" dir="2700000" algn="tl">
                    <a:srgbClr val="000000"/>
                  </a:outerShdw>
                </a:effectLst>
                <a:ea typeface="ＭＳ Ｐゴシック" panose="020B0600070205080204" pitchFamily="34" charset="-128"/>
              </a:rPr>
              <a:t>Webinar, 04/06/2020</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BE03669-4FF8-472C-9B06-D49F0FEBC029}"/>
              </a:ext>
            </a:extLst>
          </p:cNvPr>
          <p:cNvSpPr/>
          <p:nvPr/>
        </p:nvSpPr>
        <p:spPr>
          <a:xfrm>
            <a:off x="839416" y="1196752"/>
            <a:ext cx="10657184" cy="4801314"/>
          </a:xfrm>
          <a:prstGeom prst="rect">
            <a:avLst/>
          </a:prstGeom>
        </p:spPr>
        <p:txBody>
          <a:bodyPr wrap="square">
            <a:spAutoFit/>
          </a:bodyPr>
          <a:lstStyle/>
          <a:p>
            <a:pPr marL="0" indent="0">
              <a:spcAft>
                <a:spcPts val="0"/>
              </a:spcAft>
              <a:buNone/>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the reports we have heard we can conclude that France, Spain, Germany, Italy and the United Kingdom have moved along common lines in choosing the measures taken to deal with the first effects of the crisis generated by the Coronavirus. It should be remembered that many measures are still being adopted in the United Kingdom, although some of them have been substantially anticipated by the jurisprudence.</a:t>
            </a:r>
            <a:endParaRPr lang="it-IT" dirty="0">
              <a:latin typeface="Calibri" panose="020F0502020204030204" pitchFamily="34" charset="0"/>
              <a:ea typeface="Times New Roman" panose="02020603050405020304" pitchFamily="18" charset="0"/>
              <a:cs typeface="Calibri" panose="020F0502020204030204" pitchFamily="34" charset="0"/>
            </a:endParaRPr>
          </a:p>
          <a:p>
            <a:pPr marL="0" indent="0">
              <a:spcAft>
                <a:spcPts val="0"/>
              </a:spcAft>
              <a:buNone/>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We can distinguish three types of interventions: measures to support the economy, interventions on corporate discipline and specific interventions on bankruptcy legislation and in any case on enforcement. </a:t>
            </a:r>
            <a:endParaRPr lang="it-IT" dirty="0">
              <a:latin typeface="Calibri" panose="020F0502020204030204" pitchFamily="34" charset="0"/>
              <a:ea typeface="Times New Roman" panose="02020603050405020304" pitchFamily="18" charset="0"/>
              <a:cs typeface="Calibri" panose="020F0502020204030204" pitchFamily="34" charset="0"/>
            </a:endParaRPr>
          </a:p>
          <a:p>
            <a:pPr marL="0" indent="0">
              <a:spcAft>
                <a:spcPts val="0"/>
              </a:spcAft>
              <a:buNone/>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far as measures to support the economy are concerned, we must stress that the extent of these interventions has been different in the various countries and certainly the capital made available by Italy is lower than that adopted in Germany. </a:t>
            </a:r>
            <a:endParaRPr lang="it-IT" dirty="0">
              <a:latin typeface="Calibri" panose="020F0502020204030204" pitchFamily="34" charset="0"/>
              <a:ea typeface="Times New Roman" panose="02020603050405020304" pitchFamily="18" charset="0"/>
              <a:cs typeface="Calibri" panose="020F0502020204030204" pitchFamily="34" charset="0"/>
            </a:endParaRPr>
          </a:p>
          <a:p>
            <a:pPr marL="0" indent="0">
              <a:spcAft>
                <a:spcPts val="0"/>
              </a:spcAft>
              <a:buNone/>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There are common features in the procedures adopted: Spain and France, like Italy, have provided public guarantees for the loans disbursed by the banks. For all these countries, the guarantee granted by the State and direct public funding represent an exception to the ban on state aid to businesses, established by EU legislation. To some extent, however, the bans remain standing. </a:t>
            </a:r>
            <a:endParaRPr lang="it-IT" dirty="0">
              <a:latin typeface="Calibri" panose="020F0502020204030204" pitchFamily="34" charset="0"/>
              <a:ea typeface="Times New Roman" panose="02020603050405020304" pitchFamily="18" charset="0"/>
              <a:cs typeface="Calibri" panose="020F0502020204030204" pitchFamily="34" charset="0"/>
            </a:endParaRPr>
          </a:p>
          <a:p>
            <a:pPr marL="0" indent="0">
              <a:spcAft>
                <a:spcPts val="0"/>
              </a:spcAft>
              <a:buNone/>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derogation is in fact limited in time and concerns only companies that were not already in a difficult situation before the start of the pandemic. In Italy this means, for example, that the constraints remain regarding the Alitalia crisis, while they do not prevent the rescue of Lufthansa. It would be interesting to know whether the problem of the destination of funding also arises in France, Spain and Germany. </a:t>
            </a:r>
            <a:endParaRPr lang="it-IT"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1420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6943B8E-A234-4B3E-8A1A-970C430B6C04}"/>
              </a:ext>
            </a:extLst>
          </p:cNvPr>
          <p:cNvSpPr/>
          <p:nvPr/>
        </p:nvSpPr>
        <p:spPr>
          <a:xfrm>
            <a:off x="947428" y="1124744"/>
            <a:ext cx="10297144" cy="5078313"/>
          </a:xfrm>
          <a:prstGeom prst="rect">
            <a:avLst/>
          </a:prstGeom>
        </p:spPr>
        <p:txBody>
          <a:bodyPr wrap="square">
            <a:spAutoFit/>
          </a:bodyPr>
          <a:lstStyle/>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is known, the liquidity decree considers the loans purpose mortgages and places restrictions on their disbursement when the parent company is based in a tax haven. When the parent company is based in the EU, in a country that practices tax dumping, problems arise equally. The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Autostrade</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case should also be mentioned, for the known issues concerning the ongoing dispute between the company and the Government. We also know that an important negotiation is taking place between the German government and Lufthansa, which also affects the EU Commission.</a:t>
            </a:r>
            <a:br>
              <a:rPr lang="en-US" dirty="0">
                <a:latin typeface="Calibri" panose="020F0502020204030204" pitchFamily="34" charset="0"/>
                <a:ea typeface="Times New Roman" panose="02020603050405020304" pitchFamily="18" charset="0"/>
                <a:cs typeface="Calibri" panose="020F0502020204030204" pitchFamily="34" charset="0"/>
              </a:rPr>
            </a:b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Interesting profiles concern the exemptions allowed to the contractual discipline. Germany allows a moratorium limited to consumers and small businesses that are unable to comply because of the pandemic. The moratorium concerns only leases and energy or water supply contracts. Also for lease, rental and leasing contracts, termination in the event of non-payment of the rent is excluded. For consumer mortgages, there is a three-month deferral of maturities. </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is known, a similar measure is also envisaged in Italy as regards bank loans, but on voluntary basis. Similar measures are foreseen in France and also in Spain. The United Kingdom has provided for the ineffectiveness of the ipso facto clauses that entail termination of the contract in the event of access by the debtor to a bankruptcy procedure. It should be emphasized that Italy has chosen not to provide for a general moratorium on enforcement actions, even if the suspension of procedural deadlines during the first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Covid</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phase and the current slowdown in court activity has produced similar results. </a:t>
            </a:r>
            <a:endParaRPr lang="it-IT"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5929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157444F-C444-4135-8307-B812C1635A81}"/>
              </a:ext>
            </a:extLst>
          </p:cNvPr>
          <p:cNvSpPr/>
          <p:nvPr/>
        </p:nvSpPr>
        <p:spPr>
          <a:xfrm>
            <a:off x="839416" y="1268759"/>
            <a:ext cx="10729192" cy="5078313"/>
          </a:xfrm>
          <a:prstGeom prst="rect">
            <a:avLst/>
          </a:prstGeom>
        </p:spPr>
        <p:txBody>
          <a:bodyPr wrap="square">
            <a:spAutoFit/>
          </a:bodyPr>
          <a:lstStyle/>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It should also be remembered that art. 91 of the legislative decree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Cura</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Italia establishes that "Compliance with the containment measures referred to in this decree is always assessed for the purposes of excluding, pursuant to and for the effects of articles 1218 and 1223 of the civil code, the liability of the debtor, also in relation to the application of any forfeiture or penalties related to delayed or omitted obligations ". This is a general measure that can be invoked by the defaulting contractor under the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Covid</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crisis and the containment measures that have prevented or hindered the business activity.</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I only mention the provisions regarding the suspension of the effects of zeroing or the reduction of more than one third of the share capital for losses due to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Covid</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the derogating measures regarding the evaluation of the balance sheet items. These are measures that have been adopted by all countries, at least where company law requires a minimum capital in the companies. In the United Kingdom there are exceptions to the ordinary regulations about financial statements and deferrals of shareholders' meetings. </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regards the changes to the insolvency regulations, the country that intervened to a lesser extent is certainly Germany, which has only suspended the entrepreneur's obligation to immediately request the opening of the insolvency proceedings. France and Spain have also suspended the entrepreneur's obligation to seek bankruptcy and the creditor's right to request the opening of the liquidation procedure. </a:t>
            </a:r>
            <a:endParaRPr lang="it-IT"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Germany, the limitation of the entrepreneur's obligation is linked to two important conditions: that the insolvency is a consequence of </a:t>
            </a: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Covid</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that there is a legitimate expectation that the entrepreneur can recover his ability to fulfill. </a:t>
            </a:r>
            <a:endParaRPr lang="it-IT"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00565652"/>
      </p:ext>
    </p:extLst>
  </p:cSld>
  <p:clrMapOvr>
    <a:masterClrMapping/>
  </p:clrMapOvr>
</p:sld>
</file>

<file path=ppt/theme/theme1.xml><?xml version="1.0" encoding="utf-8"?>
<a:theme xmlns:a="http://schemas.openxmlformats.org/drawingml/2006/main" name="Modello_euk">
  <a:themeElements>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Modello_euk">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Modello_euk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Modello_euk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Modello_euk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5816722</TotalTime>
  <Words>1988</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Times New Roman</vt:lpstr>
      <vt:lpstr>Verdana</vt:lpstr>
      <vt:lpstr>Wingdings</vt:lpstr>
      <vt:lpstr>Modello_euk</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Annalisa</dc:creator>
  <cp:lastModifiedBy>Mobili Francesca</cp:lastModifiedBy>
  <cp:revision>615</cp:revision>
  <cp:lastPrinted>2017-10-31T12:02:45Z</cp:lastPrinted>
  <dcterms:created xsi:type="dcterms:W3CDTF">2008-09-17T12:56:42Z</dcterms:created>
  <dcterms:modified xsi:type="dcterms:W3CDTF">2020-06-04T09:08:48Z</dcterms:modified>
</cp:coreProperties>
</file>