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8"/>
  </p:notesMasterIdLst>
  <p:handoutMasterIdLst>
    <p:handoutMasterId r:id="rId9"/>
  </p:handoutMasterIdLst>
  <p:sldIdLst>
    <p:sldId id="256" r:id="rId2"/>
    <p:sldId id="320" r:id="rId3"/>
    <p:sldId id="321" r:id="rId4"/>
    <p:sldId id="322" r:id="rId5"/>
    <p:sldId id="323" r:id="rId6"/>
    <p:sldId id="324" r:id="rId7"/>
  </p:sldIdLst>
  <p:sldSz cx="12192000" cy="6858000"/>
  <p:notesSz cx="6797675" cy="9926638"/>
  <p:defaultTextStyle>
    <a:defPPr>
      <a:defRPr lang="it-IT"/>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B2B2B2"/>
    <a:srgbClr val="FFFFFF"/>
    <a:srgbClr val="09386A"/>
    <a:srgbClr val="CC0000"/>
    <a:srgbClr val="606060"/>
    <a:srgbClr val="000066"/>
    <a:srgbClr val="89B6E7"/>
    <a:srgbClr val="C5DBF3"/>
    <a:srgbClr val="B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400" autoAdjust="0"/>
    <p:restoredTop sz="96370" autoAdjust="0"/>
  </p:normalViewPr>
  <p:slideViewPr>
    <p:cSldViewPr>
      <p:cViewPr varScale="1">
        <p:scale>
          <a:sx n="68" d="100"/>
          <a:sy n="68" d="100"/>
        </p:scale>
        <p:origin x="924" y="60"/>
      </p:cViewPr>
      <p:guideLst>
        <p:guide orient="horz" pos="2160"/>
        <p:guide pos="3840"/>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79" d="100"/>
          <a:sy n="79" d="100"/>
        </p:scale>
        <p:origin x="3954"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_rels/viewProps.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0594" name="Rectangle 2"/>
          <p:cNvSpPr>
            <a:spLocks noGrp="1" noChangeArrowheads="1"/>
          </p:cNvSpPr>
          <p:nvPr>
            <p:ph type="hdr" sz="quarter"/>
          </p:nvPr>
        </p:nvSpPr>
        <p:spPr bwMode="auto">
          <a:xfrm>
            <a:off x="0" y="0"/>
            <a:ext cx="2945862" cy="495793"/>
          </a:xfrm>
          <a:prstGeom prst="rect">
            <a:avLst/>
          </a:prstGeom>
          <a:noFill/>
          <a:ln w="9525">
            <a:noFill/>
            <a:miter lim="800000"/>
            <a:headEnd/>
            <a:tailEnd/>
          </a:ln>
          <a:effectLst/>
        </p:spPr>
        <p:txBody>
          <a:bodyPr vert="horz" wrap="square" lIns="90638" tIns="45320" rIns="90638" bIns="45320" numCol="1" anchor="t" anchorCtr="0" compatLnSpc="1">
            <a:prstTxWarp prst="textNoShape">
              <a:avLst/>
            </a:prstTxWarp>
          </a:bodyPr>
          <a:lstStyle>
            <a:lvl1pPr defTabSz="906719">
              <a:defRPr sz="1200"/>
            </a:lvl1pPr>
          </a:lstStyle>
          <a:p>
            <a:pPr>
              <a:defRPr/>
            </a:pPr>
            <a:endParaRPr lang="it-IT"/>
          </a:p>
        </p:txBody>
      </p:sp>
      <p:sp>
        <p:nvSpPr>
          <p:cNvPr id="110595" name="Rectangle 3"/>
          <p:cNvSpPr>
            <a:spLocks noGrp="1" noChangeArrowheads="1"/>
          </p:cNvSpPr>
          <p:nvPr>
            <p:ph type="dt" sz="quarter" idx="1"/>
          </p:nvPr>
        </p:nvSpPr>
        <p:spPr bwMode="auto">
          <a:xfrm>
            <a:off x="3851814" y="0"/>
            <a:ext cx="2945862" cy="495793"/>
          </a:xfrm>
          <a:prstGeom prst="rect">
            <a:avLst/>
          </a:prstGeom>
          <a:noFill/>
          <a:ln w="9525">
            <a:noFill/>
            <a:miter lim="800000"/>
            <a:headEnd/>
            <a:tailEnd/>
          </a:ln>
          <a:effectLst/>
        </p:spPr>
        <p:txBody>
          <a:bodyPr vert="horz" wrap="square" lIns="90638" tIns="45320" rIns="90638" bIns="45320" numCol="1" anchor="t" anchorCtr="0" compatLnSpc="1">
            <a:prstTxWarp prst="textNoShape">
              <a:avLst/>
            </a:prstTxWarp>
          </a:bodyPr>
          <a:lstStyle>
            <a:lvl1pPr algn="r" defTabSz="906719">
              <a:defRPr sz="1200"/>
            </a:lvl1pPr>
          </a:lstStyle>
          <a:p>
            <a:pPr>
              <a:defRPr/>
            </a:pPr>
            <a:endParaRPr lang="it-IT"/>
          </a:p>
        </p:txBody>
      </p:sp>
      <p:sp>
        <p:nvSpPr>
          <p:cNvPr id="110596" name="Rectangle 4"/>
          <p:cNvSpPr>
            <a:spLocks noGrp="1" noChangeArrowheads="1"/>
          </p:cNvSpPr>
          <p:nvPr>
            <p:ph type="ftr" sz="quarter" idx="2"/>
          </p:nvPr>
        </p:nvSpPr>
        <p:spPr bwMode="auto">
          <a:xfrm>
            <a:off x="0" y="9430845"/>
            <a:ext cx="2945862" cy="495793"/>
          </a:xfrm>
          <a:prstGeom prst="rect">
            <a:avLst/>
          </a:prstGeom>
          <a:noFill/>
          <a:ln w="9525">
            <a:noFill/>
            <a:miter lim="800000"/>
            <a:headEnd/>
            <a:tailEnd/>
          </a:ln>
          <a:effectLst/>
        </p:spPr>
        <p:txBody>
          <a:bodyPr vert="horz" wrap="square" lIns="90638" tIns="45320" rIns="90638" bIns="45320" numCol="1" anchor="b" anchorCtr="0" compatLnSpc="1">
            <a:prstTxWarp prst="textNoShape">
              <a:avLst/>
            </a:prstTxWarp>
          </a:bodyPr>
          <a:lstStyle>
            <a:lvl1pPr defTabSz="906719">
              <a:defRPr sz="1200"/>
            </a:lvl1pPr>
          </a:lstStyle>
          <a:p>
            <a:pPr>
              <a:defRPr/>
            </a:pPr>
            <a:endParaRPr lang="it-IT"/>
          </a:p>
        </p:txBody>
      </p:sp>
      <p:sp>
        <p:nvSpPr>
          <p:cNvPr id="110597" name="Rectangle 5"/>
          <p:cNvSpPr>
            <a:spLocks noGrp="1" noChangeArrowheads="1"/>
          </p:cNvSpPr>
          <p:nvPr>
            <p:ph type="sldNum" sz="quarter" idx="3"/>
          </p:nvPr>
        </p:nvSpPr>
        <p:spPr bwMode="auto">
          <a:xfrm>
            <a:off x="3851814" y="9430845"/>
            <a:ext cx="2945862" cy="495793"/>
          </a:xfrm>
          <a:prstGeom prst="rect">
            <a:avLst/>
          </a:prstGeom>
          <a:noFill/>
          <a:ln w="9525">
            <a:noFill/>
            <a:miter lim="800000"/>
            <a:headEnd/>
            <a:tailEnd/>
          </a:ln>
          <a:effectLst/>
        </p:spPr>
        <p:txBody>
          <a:bodyPr vert="horz" wrap="square" lIns="90638" tIns="45320" rIns="90638" bIns="45320" numCol="1" anchor="b" anchorCtr="0" compatLnSpc="1">
            <a:prstTxWarp prst="textNoShape">
              <a:avLst/>
            </a:prstTxWarp>
          </a:bodyPr>
          <a:lstStyle>
            <a:lvl1pPr algn="r" defTabSz="906719">
              <a:defRPr sz="1200"/>
            </a:lvl1pPr>
          </a:lstStyle>
          <a:p>
            <a:pPr>
              <a:defRPr/>
            </a:pPr>
            <a:fld id="{17AD6DC0-7987-48F4-B05E-6C3C4D8C822E}" type="slidenum">
              <a:rPr lang="it-IT"/>
              <a:pPr>
                <a:defRPr/>
              </a:pPr>
              <a:t>‹N›</a:t>
            </a:fld>
            <a:endParaRPr lang="it-IT"/>
          </a:p>
        </p:txBody>
      </p:sp>
    </p:spTree>
    <p:extLst>
      <p:ext uri="{BB962C8B-B14F-4D97-AF65-F5344CB8AC3E}">
        <p14:creationId xmlns:p14="http://schemas.microsoft.com/office/powerpoint/2010/main" val="22498887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2945862" cy="495793"/>
          </a:xfrm>
          <a:prstGeom prst="rect">
            <a:avLst/>
          </a:prstGeom>
          <a:noFill/>
          <a:ln w="9525">
            <a:noFill/>
            <a:miter lim="800000"/>
            <a:headEnd/>
            <a:tailEnd/>
          </a:ln>
          <a:effectLst/>
        </p:spPr>
        <p:txBody>
          <a:bodyPr vert="horz" wrap="square" lIns="90638" tIns="45320" rIns="90638" bIns="45320" numCol="1" anchor="t" anchorCtr="0" compatLnSpc="1">
            <a:prstTxWarp prst="textNoShape">
              <a:avLst/>
            </a:prstTxWarp>
          </a:bodyPr>
          <a:lstStyle>
            <a:lvl1pPr defTabSz="906719">
              <a:defRPr sz="1200"/>
            </a:lvl1pPr>
          </a:lstStyle>
          <a:p>
            <a:pPr>
              <a:defRPr/>
            </a:pPr>
            <a:endParaRPr lang="it-IT"/>
          </a:p>
        </p:txBody>
      </p:sp>
      <p:sp>
        <p:nvSpPr>
          <p:cNvPr id="35843" name="Rectangle 3"/>
          <p:cNvSpPr>
            <a:spLocks noGrp="1" noChangeArrowheads="1"/>
          </p:cNvSpPr>
          <p:nvPr>
            <p:ph type="dt" idx="1"/>
          </p:nvPr>
        </p:nvSpPr>
        <p:spPr bwMode="auto">
          <a:xfrm>
            <a:off x="3851814" y="0"/>
            <a:ext cx="2945862" cy="495793"/>
          </a:xfrm>
          <a:prstGeom prst="rect">
            <a:avLst/>
          </a:prstGeom>
          <a:noFill/>
          <a:ln w="9525">
            <a:noFill/>
            <a:miter lim="800000"/>
            <a:headEnd/>
            <a:tailEnd/>
          </a:ln>
          <a:effectLst/>
        </p:spPr>
        <p:txBody>
          <a:bodyPr vert="horz" wrap="square" lIns="90638" tIns="45320" rIns="90638" bIns="45320" numCol="1" anchor="t" anchorCtr="0" compatLnSpc="1">
            <a:prstTxWarp prst="textNoShape">
              <a:avLst/>
            </a:prstTxWarp>
          </a:bodyPr>
          <a:lstStyle>
            <a:lvl1pPr algn="r" defTabSz="906719">
              <a:defRPr sz="1200"/>
            </a:lvl1pPr>
          </a:lstStyle>
          <a:p>
            <a:pPr>
              <a:defRPr/>
            </a:pPr>
            <a:endParaRPr lang="it-IT"/>
          </a:p>
        </p:txBody>
      </p:sp>
      <p:sp>
        <p:nvSpPr>
          <p:cNvPr id="23556" name="Rectangle 4"/>
          <p:cNvSpPr>
            <a:spLocks noGrp="1" noRot="1" noChangeAspect="1" noChangeArrowheads="1" noTextEdit="1"/>
          </p:cNvSpPr>
          <p:nvPr>
            <p:ph type="sldImg" idx="2"/>
          </p:nvPr>
        </p:nvSpPr>
        <p:spPr bwMode="auto">
          <a:xfrm>
            <a:off x="88900" y="742950"/>
            <a:ext cx="6619875" cy="3724275"/>
          </a:xfrm>
          <a:prstGeom prst="rect">
            <a:avLst/>
          </a:prstGeom>
          <a:noFill/>
          <a:ln w="9525">
            <a:solidFill>
              <a:srgbClr val="000000"/>
            </a:solidFill>
            <a:miter lim="800000"/>
            <a:headEnd/>
            <a:tailEnd/>
          </a:ln>
        </p:spPr>
      </p:sp>
      <p:sp>
        <p:nvSpPr>
          <p:cNvPr id="35845" name="Rectangle 5"/>
          <p:cNvSpPr>
            <a:spLocks noGrp="1" noChangeArrowheads="1"/>
          </p:cNvSpPr>
          <p:nvPr>
            <p:ph type="body" sz="quarter" idx="3"/>
          </p:nvPr>
        </p:nvSpPr>
        <p:spPr bwMode="auto">
          <a:xfrm>
            <a:off x="905952" y="4716193"/>
            <a:ext cx="4985772" cy="4466755"/>
          </a:xfrm>
          <a:prstGeom prst="rect">
            <a:avLst/>
          </a:prstGeom>
          <a:noFill/>
          <a:ln w="9525">
            <a:noFill/>
            <a:miter lim="800000"/>
            <a:headEnd/>
            <a:tailEnd/>
          </a:ln>
          <a:effectLst/>
        </p:spPr>
        <p:txBody>
          <a:bodyPr vert="horz" wrap="square" lIns="90638" tIns="45320" rIns="90638" bIns="45320" numCol="1" anchor="t" anchorCtr="0" compatLnSpc="1">
            <a:prstTxWarp prst="textNoShape">
              <a:avLst/>
            </a:prstTxWarp>
          </a:bodyPr>
          <a:lstStyle/>
          <a:p>
            <a:pPr lvl="0"/>
            <a:r>
              <a:rPr lang="it-IT" noProof="0"/>
              <a:t>Fare clic per modificare gli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35846" name="Rectangle 6"/>
          <p:cNvSpPr>
            <a:spLocks noGrp="1" noChangeArrowheads="1"/>
          </p:cNvSpPr>
          <p:nvPr>
            <p:ph type="ftr" sz="quarter" idx="4"/>
          </p:nvPr>
        </p:nvSpPr>
        <p:spPr bwMode="auto">
          <a:xfrm>
            <a:off x="0" y="9430845"/>
            <a:ext cx="2945862" cy="495793"/>
          </a:xfrm>
          <a:prstGeom prst="rect">
            <a:avLst/>
          </a:prstGeom>
          <a:noFill/>
          <a:ln w="9525">
            <a:noFill/>
            <a:miter lim="800000"/>
            <a:headEnd/>
            <a:tailEnd/>
          </a:ln>
          <a:effectLst/>
        </p:spPr>
        <p:txBody>
          <a:bodyPr vert="horz" wrap="square" lIns="90638" tIns="45320" rIns="90638" bIns="45320" numCol="1" anchor="b" anchorCtr="0" compatLnSpc="1">
            <a:prstTxWarp prst="textNoShape">
              <a:avLst/>
            </a:prstTxWarp>
          </a:bodyPr>
          <a:lstStyle>
            <a:lvl1pPr defTabSz="906719">
              <a:defRPr sz="1200"/>
            </a:lvl1pPr>
          </a:lstStyle>
          <a:p>
            <a:pPr>
              <a:defRPr/>
            </a:pPr>
            <a:endParaRPr lang="it-IT"/>
          </a:p>
        </p:txBody>
      </p:sp>
      <p:sp>
        <p:nvSpPr>
          <p:cNvPr id="35847" name="Rectangle 7"/>
          <p:cNvSpPr>
            <a:spLocks noGrp="1" noChangeArrowheads="1"/>
          </p:cNvSpPr>
          <p:nvPr>
            <p:ph type="sldNum" sz="quarter" idx="5"/>
          </p:nvPr>
        </p:nvSpPr>
        <p:spPr bwMode="auto">
          <a:xfrm>
            <a:off x="3851814" y="9430845"/>
            <a:ext cx="2945862" cy="495793"/>
          </a:xfrm>
          <a:prstGeom prst="rect">
            <a:avLst/>
          </a:prstGeom>
          <a:noFill/>
          <a:ln w="9525">
            <a:noFill/>
            <a:miter lim="800000"/>
            <a:headEnd/>
            <a:tailEnd/>
          </a:ln>
          <a:effectLst/>
        </p:spPr>
        <p:txBody>
          <a:bodyPr vert="horz" wrap="square" lIns="90638" tIns="45320" rIns="90638" bIns="45320" numCol="1" anchor="b" anchorCtr="0" compatLnSpc="1">
            <a:prstTxWarp prst="textNoShape">
              <a:avLst/>
            </a:prstTxWarp>
          </a:bodyPr>
          <a:lstStyle>
            <a:lvl1pPr algn="r" defTabSz="906719">
              <a:defRPr sz="1200"/>
            </a:lvl1pPr>
          </a:lstStyle>
          <a:p>
            <a:pPr>
              <a:defRPr/>
            </a:pPr>
            <a:fld id="{32C894AD-2FD7-4DFA-A22B-813500FC9DBE}" type="slidenum">
              <a:rPr lang="it-IT"/>
              <a:pPr>
                <a:defRPr/>
              </a:pPr>
              <a:t>‹N›</a:t>
            </a:fld>
            <a:endParaRPr lang="it-IT"/>
          </a:p>
        </p:txBody>
      </p:sp>
    </p:spTree>
    <p:extLst>
      <p:ext uri="{BB962C8B-B14F-4D97-AF65-F5344CB8AC3E}">
        <p14:creationId xmlns:p14="http://schemas.microsoft.com/office/powerpoint/2010/main" val="22427429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a titolo">
    <p:spTree>
      <p:nvGrpSpPr>
        <p:cNvPr id="1" name=""/>
        <p:cNvGrpSpPr/>
        <p:nvPr/>
      </p:nvGrpSpPr>
      <p:grpSpPr>
        <a:xfrm>
          <a:off x="0" y="0"/>
          <a:ext cx="0" cy="0"/>
          <a:chOff x="0" y="0"/>
          <a:chExt cx="0" cy="0"/>
        </a:xfrm>
      </p:grpSpPr>
      <p:sp>
        <p:nvSpPr>
          <p:cNvPr id="11" name="Rectangle 6"/>
          <p:cNvSpPr>
            <a:spLocks noChangeArrowheads="1"/>
          </p:cNvSpPr>
          <p:nvPr userDrawn="1"/>
        </p:nvSpPr>
        <p:spPr bwMode="auto">
          <a:xfrm>
            <a:off x="512234" y="260351"/>
            <a:ext cx="3280833" cy="1368425"/>
          </a:xfrm>
          <a:prstGeom prst="rect">
            <a:avLst/>
          </a:prstGeom>
          <a:noFill/>
          <a:ln w="9525">
            <a:noFill/>
            <a:miter lim="800000"/>
            <a:headEnd/>
            <a:tailEnd/>
          </a:ln>
        </p:spPr>
        <p:txBody>
          <a:bodyPr wrap="none" lIns="92075" tIns="46038" rIns="92075" bIns="46038" anchor="ctr"/>
          <a:lstStyle/>
          <a:p>
            <a:endParaRPr lang="it-IT"/>
          </a:p>
        </p:txBody>
      </p:sp>
      <p:sp>
        <p:nvSpPr>
          <p:cNvPr id="12" name="Rectangle 1"/>
          <p:cNvSpPr>
            <a:spLocks noChangeArrowheads="1"/>
          </p:cNvSpPr>
          <p:nvPr userDrawn="1"/>
        </p:nvSpPr>
        <p:spPr bwMode="auto">
          <a:xfrm>
            <a:off x="512234" y="260351"/>
            <a:ext cx="3280833" cy="136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it-IT" altLang="it-IT"/>
          </a:p>
        </p:txBody>
      </p:sp>
      <p:sp>
        <p:nvSpPr>
          <p:cNvPr id="8" name="Line 8"/>
          <p:cNvSpPr>
            <a:spLocks noChangeShapeType="1"/>
          </p:cNvSpPr>
          <p:nvPr userDrawn="1"/>
        </p:nvSpPr>
        <p:spPr bwMode="auto">
          <a:xfrm>
            <a:off x="389355" y="395138"/>
            <a:ext cx="14817" cy="3384000"/>
          </a:xfrm>
          <a:prstGeom prst="line">
            <a:avLst/>
          </a:prstGeom>
          <a:noFill/>
          <a:ln w="34925">
            <a:solidFill>
              <a:srgbClr val="CC0000"/>
            </a:solidFill>
            <a:miter lim="800000"/>
            <a:headEnd/>
            <a:tailEnd/>
          </a:ln>
        </p:spPr>
        <p:txBody>
          <a:bodyPr/>
          <a:lstStyle/>
          <a:p>
            <a:pPr eaLnBrk="1" hangingPunct="1">
              <a:buClr>
                <a:srgbClr val="000000"/>
              </a:buClr>
              <a:buSzPct val="100000"/>
              <a:buFont typeface="Times New Roman" panose="02020603050405020304" pitchFamily="18" charset="0"/>
              <a:buNone/>
              <a:defRPr/>
            </a:pPr>
            <a:endParaRPr lang="it-IT" dirty="0">
              <a:ea typeface="ＭＳ Ｐゴシック" panose="020B0600070205080204" pitchFamily="34" charset="-128"/>
            </a:endParaRPr>
          </a:p>
        </p:txBody>
      </p:sp>
      <p:sp>
        <p:nvSpPr>
          <p:cNvPr id="14" name="Line 8"/>
          <p:cNvSpPr>
            <a:spLocks noChangeShapeType="1"/>
          </p:cNvSpPr>
          <p:nvPr userDrawn="1"/>
        </p:nvSpPr>
        <p:spPr bwMode="auto">
          <a:xfrm>
            <a:off x="-5630" y="764704"/>
            <a:ext cx="6768000" cy="1588"/>
          </a:xfrm>
          <a:prstGeom prst="line">
            <a:avLst/>
          </a:prstGeom>
          <a:noFill/>
          <a:ln w="34925">
            <a:solidFill>
              <a:srgbClr val="B2B2B2"/>
            </a:solidFill>
            <a:miter lim="800000"/>
            <a:headEnd/>
            <a:tailEnd/>
          </a:ln>
        </p:spPr>
        <p:txBody>
          <a:bodyPr/>
          <a:lstStyle/>
          <a:p>
            <a:pPr eaLnBrk="1" hangingPunct="1">
              <a:buClr>
                <a:srgbClr val="000000"/>
              </a:buClr>
              <a:buSzPct val="100000"/>
              <a:buFont typeface="Times New Roman" panose="02020603050405020304" pitchFamily="18" charset="0"/>
              <a:buNone/>
              <a:defRPr/>
            </a:pPr>
            <a:endParaRPr lang="it-IT" dirty="0">
              <a:ea typeface="ＭＳ Ｐゴシック" panose="020B0600070205080204" pitchFamily="34" charset="-128"/>
            </a:endParaRPr>
          </a:p>
        </p:txBody>
      </p:sp>
      <p:sp>
        <p:nvSpPr>
          <p:cNvPr id="9" name="Line 8"/>
          <p:cNvSpPr>
            <a:spLocks noChangeShapeType="1"/>
          </p:cNvSpPr>
          <p:nvPr userDrawn="1"/>
        </p:nvSpPr>
        <p:spPr bwMode="auto">
          <a:xfrm>
            <a:off x="263352" y="3557885"/>
            <a:ext cx="11556000" cy="1588"/>
          </a:xfrm>
          <a:prstGeom prst="line">
            <a:avLst/>
          </a:prstGeom>
          <a:noFill/>
          <a:ln w="34925">
            <a:solidFill>
              <a:srgbClr val="B2B2B2"/>
            </a:solidFill>
            <a:miter lim="800000"/>
            <a:headEnd/>
            <a:tailEnd/>
          </a:ln>
        </p:spPr>
        <p:txBody>
          <a:bodyPr/>
          <a:lstStyle/>
          <a:p>
            <a:pPr eaLnBrk="1" hangingPunct="1">
              <a:buClr>
                <a:srgbClr val="000000"/>
              </a:buClr>
              <a:buSzPct val="100000"/>
              <a:buFont typeface="Times New Roman" panose="02020603050405020304" pitchFamily="18" charset="0"/>
              <a:buNone/>
              <a:defRPr/>
            </a:pPr>
            <a:endParaRPr lang="it-IT" dirty="0">
              <a:ea typeface="ＭＳ Ｐゴシック" panose="020B0600070205080204" pitchFamily="34" charset="-128"/>
            </a:endParaRPr>
          </a:p>
        </p:txBody>
      </p:sp>
      <p:pic>
        <p:nvPicPr>
          <p:cNvPr id="10" name="Immagine 9">
            <a:extLst>
              <a:ext uri="{FF2B5EF4-FFF2-40B4-BE49-F238E27FC236}">
                <a16:creationId xmlns:a16="http://schemas.microsoft.com/office/drawing/2014/main" id="{D7D2C7CD-AF83-4E5E-A658-D738ACFC1BE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1344" y="116632"/>
            <a:ext cx="2736000" cy="930774"/>
          </a:xfrm>
          <a:prstGeom prst="rect">
            <a:avLst/>
          </a:prstGeom>
        </p:spPr>
      </p:pic>
      <p:pic>
        <p:nvPicPr>
          <p:cNvPr id="3" name="Immagine 2">
            <a:extLst>
              <a:ext uri="{FF2B5EF4-FFF2-40B4-BE49-F238E27FC236}">
                <a16:creationId xmlns:a16="http://schemas.microsoft.com/office/drawing/2014/main" id="{AD93CB38-F7CC-463A-9A69-91DB4906FF9A}"/>
              </a:ext>
            </a:extLst>
          </p:cNvPr>
          <p:cNvPicPr>
            <a:picLocks noChangeAspect="1"/>
          </p:cNvPicPr>
          <p:nvPr userDrawn="1"/>
        </p:nvPicPr>
        <p:blipFill>
          <a:blip r:embed="rId3">
            <a:lum bright="70000" contrast="-70000"/>
          </a:blip>
          <a:stretch>
            <a:fillRect/>
          </a:stretch>
        </p:blipFill>
        <p:spPr>
          <a:xfrm>
            <a:off x="9537053" y="4112024"/>
            <a:ext cx="2664000" cy="2745976"/>
          </a:xfrm>
          <a:prstGeom prst="rect">
            <a:avLst/>
          </a:prstGeom>
        </p:spPr>
      </p:pic>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Vuota">
    <p:spTree>
      <p:nvGrpSpPr>
        <p:cNvPr id="1" name=""/>
        <p:cNvGrpSpPr/>
        <p:nvPr/>
      </p:nvGrpSpPr>
      <p:grpSpPr>
        <a:xfrm>
          <a:off x="0" y="0"/>
          <a:ext cx="0" cy="0"/>
          <a:chOff x="0" y="0"/>
          <a:chExt cx="0" cy="0"/>
        </a:xfrm>
      </p:grpSpPr>
    </p:spTree>
    <p:extLst>
      <p:ext uri="{BB962C8B-B14F-4D97-AF65-F5344CB8AC3E}">
        <p14:creationId xmlns:p14="http://schemas.microsoft.com/office/powerpoint/2010/main" val="298167569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pic>
        <p:nvPicPr>
          <p:cNvPr id="9" name="Immagine 8">
            <a:extLst>
              <a:ext uri="{FF2B5EF4-FFF2-40B4-BE49-F238E27FC236}">
                <a16:creationId xmlns:a16="http://schemas.microsoft.com/office/drawing/2014/main" id="{B09A893F-DDBE-4272-9959-8A0C06BA1824}"/>
              </a:ext>
            </a:extLst>
          </p:cNvPr>
          <p:cNvPicPr>
            <a:picLocks noChangeAspect="1"/>
          </p:cNvPicPr>
          <p:nvPr userDrawn="1"/>
        </p:nvPicPr>
        <p:blipFill>
          <a:blip r:embed="rId4">
            <a:lum bright="70000" contrast="-70000"/>
          </a:blip>
          <a:stretch>
            <a:fillRect/>
          </a:stretch>
        </p:blipFill>
        <p:spPr>
          <a:xfrm>
            <a:off x="9503873" y="4562987"/>
            <a:ext cx="2695238" cy="2295238"/>
          </a:xfrm>
          <a:prstGeom prst="rect">
            <a:avLst/>
          </a:prstGeom>
        </p:spPr>
      </p:pic>
      <p:sp>
        <p:nvSpPr>
          <p:cNvPr id="11" name="Rectangle 2"/>
          <p:cNvSpPr>
            <a:spLocks noChangeArrowheads="1"/>
          </p:cNvSpPr>
          <p:nvPr userDrawn="1"/>
        </p:nvSpPr>
        <p:spPr bwMode="auto">
          <a:xfrm>
            <a:off x="431800" y="6308725"/>
            <a:ext cx="11040533"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it-IT" altLang="it-IT"/>
          </a:p>
        </p:txBody>
      </p:sp>
      <p:sp>
        <p:nvSpPr>
          <p:cNvPr id="17" name="Line 5"/>
          <p:cNvSpPr>
            <a:spLocks noChangeShapeType="1"/>
          </p:cNvSpPr>
          <p:nvPr userDrawn="1"/>
        </p:nvSpPr>
        <p:spPr bwMode="auto">
          <a:xfrm>
            <a:off x="2479" y="6210677"/>
            <a:ext cx="5364000" cy="1588"/>
          </a:xfrm>
          <a:prstGeom prst="line">
            <a:avLst/>
          </a:prstGeom>
          <a:noFill/>
          <a:ln w="25400">
            <a:solidFill>
              <a:srgbClr val="B2B2B2"/>
            </a:solidFill>
            <a:miter lim="800000"/>
            <a:headEnd/>
            <a:tailEnd/>
          </a:ln>
        </p:spPr>
        <p:txBody>
          <a:bodyPr/>
          <a:lstStyle/>
          <a:p>
            <a:pPr eaLnBrk="1" hangingPunct="1">
              <a:buClr>
                <a:srgbClr val="000000"/>
              </a:buClr>
              <a:buSzPct val="100000"/>
              <a:buFont typeface="Times New Roman" panose="02020603050405020304" pitchFamily="18" charset="0"/>
              <a:buNone/>
              <a:defRPr/>
            </a:pPr>
            <a:endParaRPr lang="it-IT" dirty="0">
              <a:ea typeface="ＭＳ Ｐゴシック" panose="020B0600070205080204" pitchFamily="34" charset="-128"/>
            </a:endParaRPr>
          </a:p>
        </p:txBody>
      </p:sp>
      <p:sp>
        <p:nvSpPr>
          <p:cNvPr id="24" name="Line 8">
            <a:extLst>
              <a:ext uri="{FF2B5EF4-FFF2-40B4-BE49-F238E27FC236}">
                <a16:creationId xmlns:a16="http://schemas.microsoft.com/office/drawing/2014/main" id="{DEFD8A11-D497-47BF-B7F1-85C6748355BA}"/>
              </a:ext>
            </a:extLst>
          </p:cNvPr>
          <p:cNvSpPr>
            <a:spLocks noChangeShapeType="1"/>
          </p:cNvSpPr>
          <p:nvPr userDrawn="1"/>
        </p:nvSpPr>
        <p:spPr bwMode="auto">
          <a:xfrm>
            <a:off x="474334" y="3140968"/>
            <a:ext cx="14817" cy="3456000"/>
          </a:xfrm>
          <a:prstGeom prst="line">
            <a:avLst/>
          </a:prstGeom>
          <a:noFill/>
          <a:ln w="34925">
            <a:solidFill>
              <a:srgbClr val="CC0000"/>
            </a:solidFill>
            <a:miter lim="800000"/>
            <a:headEnd/>
            <a:tailEnd/>
          </a:ln>
        </p:spPr>
        <p:txBody>
          <a:bodyPr/>
          <a:lstStyle/>
          <a:p>
            <a:pPr eaLnBrk="1" hangingPunct="1">
              <a:buClr>
                <a:srgbClr val="000000"/>
              </a:buClr>
              <a:buSzPct val="100000"/>
              <a:buFont typeface="Times New Roman" panose="02020603050405020304" pitchFamily="18" charset="0"/>
              <a:buNone/>
              <a:defRPr/>
            </a:pPr>
            <a:endParaRPr lang="it-IT" dirty="0">
              <a:ea typeface="ＭＳ Ｐゴシック" panose="020B0600070205080204" pitchFamily="34" charset="-128"/>
            </a:endParaRPr>
          </a:p>
        </p:txBody>
      </p:sp>
      <p:sp>
        <p:nvSpPr>
          <p:cNvPr id="25" name="Line 8">
            <a:extLst>
              <a:ext uri="{FF2B5EF4-FFF2-40B4-BE49-F238E27FC236}">
                <a16:creationId xmlns:a16="http://schemas.microsoft.com/office/drawing/2014/main" id="{FAA2C78F-0EAA-427E-BDC2-0A440A5DDEEC}"/>
              </a:ext>
            </a:extLst>
          </p:cNvPr>
          <p:cNvSpPr>
            <a:spLocks noChangeShapeType="1"/>
          </p:cNvSpPr>
          <p:nvPr userDrawn="1"/>
        </p:nvSpPr>
        <p:spPr bwMode="auto">
          <a:xfrm>
            <a:off x="-5630" y="764704"/>
            <a:ext cx="2448000" cy="1588"/>
          </a:xfrm>
          <a:prstGeom prst="line">
            <a:avLst/>
          </a:prstGeom>
          <a:noFill/>
          <a:ln w="34925">
            <a:solidFill>
              <a:srgbClr val="B2B2B2"/>
            </a:solidFill>
            <a:miter lim="800000"/>
            <a:headEnd/>
            <a:tailEnd/>
          </a:ln>
        </p:spPr>
        <p:txBody>
          <a:bodyPr/>
          <a:lstStyle/>
          <a:p>
            <a:pPr eaLnBrk="1" hangingPunct="1">
              <a:buClr>
                <a:srgbClr val="000000"/>
              </a:buClr>
              <a:buSzPct val="100000"/>
              <a:buFont typeface="Times New Roman" panose="02020603050405020304" pitchFamily="18" charset="0"/>
              <a:buNone/>
              <a:defRPr/>
            </a:pPr>
            <a:endParaRPr lang="it-IT" dirty="0">
              <a:ea typeface="ＭＳ Ｐゴシック" panose="020B0600070205080204" pitchFamily="34" charset="-128"/>
            </a:endParaRPr>
          </a:p>
        </p:txBody>
      </p:sp>
      <p:sp>
        <p:nvSpPr>
          <p:cNvPr id="27" name="Line 8">
            <a:extLst>
              <a:ext uri="{FF2B5EF4-FFF2-40B4-BE49-F238E27FC236}">
                <a16:creationId xmlns:a16="http://schemas.microsoft.com/office/drawing/2014/main" id="{87D9862A-E456-4510-92CA-D7BB319691F4}"/>
              </a:ext>
            </a:extLst>
          </p:cNvPr>
          <p:cNvSpPr>
            <a:spLocks noChangeShapeType="1"/>
          </p:cNvSpPr>
          <p:nvPr userDrawn="1"/>
        </p:nvSpPr>
        <p:spPr bwMode="auto">
          <a:xfrm flipH="1">
            <a:off x="11773013" y="414940"/>
            <a:ext cx="14816" cy="3456000"/>
          </a:xfrm>
          <a:prstGeom prst="line">
            <a:avLst/>
          </a:prstGeom>
          <a:noFill/>
          <a:ln w="34925">
            <a:solidFill>
              <a:srgbClr val="CC0000"/>
            </a:solidFill>
            <a:miter lim="800000"/>
            <a:headEnd/>
            <a:tailEnd/>
          </a:ln>
        </p:spPr>
        <p:txBody>
          <a:bodyPr/>
          <a:lstStyle/>
          <a:p>
            <a:pPr eaLnBrk="1" hangingPunct="1">
              <a:buClr>
                <a:srgbClr val="000000"/>
              </a:buClr>
              <a:buSzPct val="100000"/>
              <a:buFont typeface="Times New Roman" panose="02020603050405020304" pitchFamily="18" charset="0"/>
              <a:buNone/>
              <a:defRPr/>
            </a:pPr>
            <a:endParaRPr lang="it-IT" dirty="0">
              <a:ea typeface="ＭＳ Ｐゴシック" panose="020B0600070205080204" pitchFamily="34" charset="-128"/>
            </a:endParaRPr>
          </a:p>
        </p:txBody>
      </p:sp>
      <p:sp>
        <p:nvSpPr>
          <p:cNvPr id="29" name="Line 8">
            <a:extLst>
              <a:ext uri="{FF2B5EF4-FFF2-40B4-BE49-F238E27FC236}">
                <a16:creationId xmlns:a16="http://schemas.microsoft.com/office/drawing/2014/main" id="{1847349B-627D-416C-ABFF-763ECCBB97AA}"/>
              </a:ext>
            </a:extLst>
          </p:cNvPr>
          <p:cNvSpPr>
            <a:spLocks noChangeShapeType="1"/>
          </p:cNvSpPr>
          <p:nvPr userDrawn="1"/>
        </p:nvSpPr>
        <p:spPr bwMode="auto">
          <a:xfrm>
            <a:off x="5424000" y="763116"/>
            <a:ext cx="6768000" cy="1588"/>
          </a:xfrm>
          <a:prstGeom prst="line">
            <a:avLst/>
          </a:prstGeom>
          <a:noFill/>
          <a:ln w="34925">
            <a:solidFill>
              <a:srgbClr val="B2B2B2"/>
            </a:solidFill>
            <a:miter lim="800000"/>
            <a:headEnd/>
            <a:tailEnd/>
          </a:ln>
        </p:spPr>
        <p:txBody>
          <a:bodyPr/>
          <a:lstStyle/>
          <a:p>
            <a:pPr eaLnBrk="1" hangingPunct="1">
              <a:buClr>
                <a:srgbClr val="000000"/>
              </a:buClr>
              <a:buSzPct val="100000"/>
              <a:buFont typeface="Times New Roman" panose="02020603050405020304" pitchFamily="18" charset="0"/>
              <a:buNone/>
              <a:defRPr/>
            </a:pPr>
            <a:endParaRPr lang="it-IT" dirty="0">
              <a:ea typeface="ＭＳ Ｐゴシック" panose="020B0600070205080204" pitchFamily="34" charset="-128"/>
            </a:endParaRPr>
          </a:p>
        </p:txBody>
      </p:sp>
      <p:sp>
        <p:nvSpPr>
          <p:cNvPr id="2" name="Rettangolo 1">
            <a:extLst>
              <a:ext uri="{FF2B5EF4-FFF2-40B4-BE49-F238E27FC236}">
                <a16:creationId xmlns:a16="http://schemas.microsoft.com/office/drawing/2014/main" id="{23E4E1A5-E278-4204-9231-6A1C172A91EB}"/>
              </a:ext>
            </a:extLst>
          </p:cNvPr>
          <p:cNvSpPr/>
          <p:nvPr userDrawn="1"/>
        </p:nvSpPr>
        <p:spPr>
          <a:xfrm>
            <a:off x="11134838" y="6007108"/>
            <a:ext cx="1057162" cy="269874"/>
          </a:xfrm>
          <a:prstGeom prst="rect">
            <a:avLst/>
          </a:prstGeom>
          <a:solidFill>
            <a:srgbClr val="B2B2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solidFill>
                <a:srgbClr val="FFFFFF"/>
              </a:solidFill>
            </a:endParaRPr>
          </a:p>
        </p:txBody>
      </p:sp>
      <p:sp>
        <p:nvSpPr>
          <p:cNvPr id="13" name="Rectangle 4"/>
          <p:cNvSpPr>
            <a:spLocks noChangeArrowheads="1"/>
          </p:cNvSpPr>
          <p:nvPr userDrawn="1"/>
        </p:nvSpPr>
        <p:spPr bwMode="auto">
          <a:xfrm>
            <a:off x="11350222" y="5995823"/>
            <a:ext cx="626394" cy="289883"/>
          </a:xfrm>
          <a:prstGeom prst="rect">
            <a:avLst/>
          </a:prstGeom>
          <a:noFill/>
          <a:ln>
            <a:noFill/>
          </a:ln>
          <a:effectLst/>
        </p:spPr>
        <p:txBody>
          <a:bodyPr wrap="none"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9pPr>
          </a:lstStyle>
          <a:p>
            <a:pPr algn="ctr" eaLnBrk="1" hangingPunct="1">
              <a:buSzPct val="100000"/>
              <a:defRPr/>
            </a:pPr>
            <a:fld id="{3BA98FF2-2050-4543-8FEE-0408431E7E13}" type="slidenum">
              <a:rPr lang="it-IT" altLang="it-IT" sz="1400" b="1" smtClean="0">
                <a:solidFill>
                  <a:srgbClr val="FFFFFF"/>
                </a:solidFill>
                <a:latin typeface="Calibri" panose="020F0502020204030204" pitchFamily="34" charset="0"/>
                <a:cs typeface="Calibri" panose="020F0502020204030204" pitchFamily="34" charset="0"/>
              </a:rPr>
              <a:pPr algn="ctr" eaLnBrk="1" hangingPunct="1">
                <a:buSzPct val="100000"/>
                <a:defRPr/>
              </a:pPr>
              <a:t>‹N›</a:t>
            </a:fld>
            <a:endParaRPr lang="it-IT" altLang="it-IT" sz="1400" b="1" dirty="0">
              <a:solidFill>
                <a:srgbClr val="FFFFFF"/>
              </a:solidFill>
              <a:latin typeface="Calibri" panose="020F0502020204030204" pitchFamily="34" charset="0"/>
              <a:cs typeface="Calibri" panose="020F0502020204030204" pitchFamily="34" charset="0"/>
            </a:endParaRPr>
          </a:p>
        </p:txBody>
      </p:sp>
      <p:sp>
        <p:nvSpPr>
          <p:cNvPr id="30" name="Line 8">
            <a:extLst>
              <a:ext uri="{FF2B5EF4-FFF2-40B4-BE49-F238E27FC236}">
                <a16:creationId xmlns:a16="http://schemas.microsoft.com/office/drawing/2014/main" id="{69245166-0139-4870-B019-781F7F7E7733}"/>
              </a:ext>
            </a:extLst>
          </p:cNvPr>
          <p:cNvSpPr>
            <a:spLocks noChangeShapeType="1"/>
          </p:cNvSpPr>
          <p:nvPr userDrawn="1"/>
        </p:nvSpPr>
        <p:spPr bwMode="auto">
          <a:xfrm flipH="1" flipV="1">
            <a:off x="11138234" y="6283465"/>
            <a:ext cx="1062000" cy="11367"/>
          </a:xfrm>
          <a:prstGeom prst="line">
            <a:avLst/>
          </a:prstGeom>
          <a:noFill/>
          <a:ln w="34925">
            <a:solidFill>
              <a:srgbClr val="CC0000"/>
            </a:solidFill>
            <a:miter lim="800000"/>
            <a:headEnd/>
            <a:tailEnd/>
          </a:ln>
        </p:spPr>
        <p:txBody>
          <a:bodyPr/>
          <a:lstStyle/>
          <a:p>
            <a:pPr eaLnBrk="1" hangingPunct="1">
              <a:buClr>
                <a:srgbClr val="000000"/>
              </a:buClr>
              <a:buSzPct val="100000"/>
              <a:buFont typeface="Times New Roman" panose="02020603050405020304" pitchFamily="18" charset="0"/>
              <a:buNone/>
              <a:defRPr/>
            </a:pPr>
            <a:endParaRPr lang="it-IT" dirty="0">
              <a:ea typeface="ＭＳ Ｐゴシック" panose="020B0600070205080204" pitchFamily="34" charset="-128"/>
            </a:endParaRPr>
          </a:p>
        </p:txBody>
      </p:sp>
      <p:pic>
        <p:nvPicPr>
          <p:cNvPr id="18" name="Immagine 17">
            <a:extLst>
              <a:ext uri="{FF2B5EF4-FFF2-40B4-BE49-F238E27FC236}">
                <a16:creationId xmlns:a16="http://schemas.microsoft.com/office/drawing/2014/main" id="{6F13E2A4-25D7-4FBD-B7AC-459A44409579}"/>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489151" y="404367"/>
            <a:ext cx="1620000" cy="551117"/>
          </a:xfrm>
          <a:prstGeom prst="rect">
            <a:avLst/>
          </a:prstGeom>
        </p:spPr>
      </p:pic>
    </p:spTree>
  </p:cSld>
  <p:clrMap bg1="lt1" tx1="dk1" bg2="lt2" tx2="dk2" accent1="accent1" accent2="accent2" accent3="accent3" accent4="accent4" accent5="accent5" accent6="accent6" hlink="hlink" folHlink="folHlink"/>
  <p:sldLayoutIdLst>
    <p:sldLayoutId id="2147483713" r:id="rId1"/>
    <p:sldLayoutId id="2147483714" r:id="rId2"/>
  </p:sldLayoutIdLst>
  <p:transition spd="med"/>
  <p:txStyles>
    <p:titleStyle>
      <a:lvl1pPr algn="l" rtl="0" eaLnBrk="0" fontAlgn="base" hangingPunct="0">
        <a:spcBef>
          <a:spcPct val="0"/>
        </a:spcBef>
        <a:spcAft>
          <a:spcPct val="0"/>
        </a:spcAft>
        <a:defRPr sz="2400" b="1">
          <a:solidFill>
            <a:srgbClr val="CC0000"/>
          </a:solidFill>
          <a:latin typeface="+mj-lt"/>
          <a:ea typeface="+mj-ea"/>
          <a:cs typeface="+mj-cs"/>
        </a:defRPr>
      </a:lvl1pPr>
      <a:lvl2pPr algn="l" rtl="0" eaLnBrk="0" fontAlgn="base" hangingPunct="0">
        <a:spcBef>
          <a:spcPct val="0"/>
        </a:spcBef>
        <a:spcAft>
          <a:spcPct val="0"/>
        </a:spcAft>
        <a:defRPr sz="2400" b="1">
          <a:solidFill>
            <a:srgbClr val="CC0000"/>
          </a:solidFill>
          <a:latin typeface="Verdana" pitchFamily="34" charset="0"/>
        </a:defRPr>
      </a:lvl2pPr>
      <a:lvl3pPr algn="l" rtl="0" eaLnBrk="0" fontAlgn="base" hangingPunct="0">
        <a:spcBef>
          <a:spcPct val="0"/>
        </a:spcBef>
        <a:spcAft>
          <a:spcPct val="0"/>
        </a:spcAft>
        <a:defRPr sz="2400" b="1">
          <a:solidFill>
            <a:srgbClr val="CC0000"/>
          </a:solidFill>
          <a:latin typeface="Verdana" pitchFamily="34" charset="0"/>
        </a:defRPr>
      </a:lvl3pPr>
      <a:lvl4pPr algn="l" rtl="0" eaLnBrk="0" fontAlgn="base" hangingPunct="0">
        <a:spcBef>
          <a:spcPct val="0"/>
        </a:spcBef>
        <a:spcAft>
          <a:spcPct val="0"/>
        </a:spcAft>
        <a:defRPr sz="2400" b="1">
          <a:solidFill>
            <a:srgbClr val="CC0000"/>
          </a:solidFill>
          <a:latin typeface="Verdana" pitchFamily="34" charset="0"/>
        </a:defRPr>
      </a:lvl4pPr>
      <a:lvl5pPr algn="l" rtl="0" eaLnBrk="0" fontAlgn="base" hangingPunct="0">
        <a:spcBef>
          <a:spcPct val="0"/>
        </a:spcBef>
        <a:spcAft>
          <a:spcPct val="0"/>
        </a:spcAft>
        <a:defRPr sz="2400" b="1">
          <a:solidFill>
            <a:srgbClr val="CC0000"/>
          </a:solidFill>
          <a:latin typeface="Verdana" pitchFamily="34" charset="0"/>
        </a:defRPr>
      </a:lvl5pPr>
      <a:lvl6pPr marL="457200" algn="l" rtl="0" fontAlgn="base">
        <a:spcBef>
          <a:spcPct val="0"/>
        </a:spcBef>
        <a:spcAft>
          <a:spcPct val="0"/>
        </a:spcAft>
        <a:defRPr sz="2400" b="1">
          <a:solidFill>
            <a:srgbClr val="CC0000"/>
          </a:solidFill>
          <a:latin typeface="Verdana" pitchFamily="34" charset="0"/>
        </a:defRPr>
      </a:lvl6pPr>
      <a:lvl7pPr marL="914400" algn="l" rtl="0" fontAlgn="base">
        <a:spcBef>
          <a:spcPct val="0"/>
        </a:spcBef>
        <a:spcAft>
          <a:spcPct val="0"/>
        </a:spcAft>
        <a:defRPr sz="2400" b="1">
          <a:solidFill>
            <a:srgbClr val="CC0000"/>
          </a:solidFill>
          <a:latin typeface="Verdana" pitchFamily="34" charset="0"/>
        </a:defRPr>
      </a:lvl7pPr>
      <a:lvl8pPr marL="1371600" algn="l" rtl="0" fontAlgn="base">
        <a:spcBef>
          <a:spcPct val="0"/>
        </a:spcBef>
        <a:spcAft>
          <a:spcPct val="0"/>
        </a:spcAft>
        <a:defRPr sz="2400" b="1">
          <a:solidFill>
            <a:srgbClr val="CC0000"/>
          </a:solidFill>
          <a:latin typeface="Verdana" pitchFamily="34" charset="0"/>
        </a:defRPr>
      </a:lvl8pPr>
      <a:lvl9pPr marL="1828800" algn="l" rtl="0" fontAlgn="base">
        <a:spcBef>
          <a:spcPct val="0"/>
        </a:spcBef>
        <a:spcAft>
          <a:spcPct val="0"/>
        </a:spcAft>
        <a:defRPr sz="2400" b="1">
          <a:solidFill>
            <a:srgbClr val="CC0000"/>
          </a:solidFill>
          <a:latin typeface="Verdana" pitchFamily="34" charset="0"/>
        </a:defRPr>
      </a:lvl9pPr>
    </p:titleStyle>
    <p:bodyStyle>
      <a:lvl1pPr marL="342900" indent="-342900" algn="l" rtl="0" eaLnBrk="0" fontAlgn="base" hangingPunct="0">
        <a:spcBef>
          <a:spcPct val="20000"/>
        </a:spcBef>
        <a:spcAft>
          <a:spcPct val="0"/>
        </a:spcAft>
        <a:buClr>
          <a:srgbClr val="000066"/>
        </a:buClr>
        <a:buSzPct val="65000"/>
        <a:buFont typeface="Wingdings" pitchFamily="2" charset="2"/>
        <a:defRPr sz="1600" b="1">
          <a:solidFill>
            <a:srgbClr val="09386A"/>
          </a:solidFill>
          <a:latin typeface="+mn-lt"/>
          <a:ea typeface="+mn-ea"/>
          <a:cs typeface="+mn-cs"/>
        </a:defRPr>
      </a:lvl1pPr>
      <a:lvl2pPr marL="742950" indent="-285750" algn="l" rtl="0" eaLnBrk="0" fontAlgn="base" hangingPunct="0">
        <a:spcBef>
          <a:spcPct val="20000"/>
        </a:spcBef>
        <a:spcAft>
          <a:spcPct val="0"/>
        </a:spcAft>
        <a:buClr>
          <a:srgbClr val="09386A"/>
        </a:buClr>
        <a:buFont typeface="Wingdings" pitchFamily="2" charset="2"/>
        <a:buChar char="q"/>
        <a:defRPr sz="1400">
          <a:solidFill>
            <a:srgbClr val="09386A"/>
          </a:solidFill>
          <a:latin typeface="+mj-lt"/>
        </a:defRPr>
      </a:lvl2pPr>
      <a:lvl3pPr marL="1143000" indent="-228600" algn="l" rtl="0" eaLnBrk="0" fontAlgn="base" hangingPunct="0">
        <a:spcBef>
          <a:spcPct val="20000"/>
        </a:spcBef>
        <a:spcAft>
          <a:spcPct val="0"/>
        </a:spcAft>
        <a:buClr>
          <a:srgbClr val="000066"/>
        </a:buClr>
        <a:buSzPct val="80000"/>
        <a:buFont typeface="Wingdings" pitchFamily="2" charset="2"/>
        <a:buChar char="v"/>
        <a:defRPr sz="1200">
          <a:solidFill>
            <a:srgbClr val="09386A"/>
          </a:solidFill>
          <a:latin typeface="+mj-lt"/>
        </a:defRPr>
      </a:lvl3pPr>
      <a:lvl4pPr marL="1600200" indent="-228600" algn="l" rtl="0" eaLnBrk="0" fontAlgn="base" hangingPunct="0">
        <a:spcBef>
          <a:spcPct val="20000"/>
        </a:spcBef>
        <a:spcAft>
          <a:spcPct val="0"/>
        </a:spcAft>
        <a:buClr>
          <a:srgbClr val="000066"/>
        </a:buClr>
        <a:buSzPct val="75000"/>
        <a:buFont typeface="Wingdings" pitchFamily="2" charset="2"/>
        <a:buChar char="§"/>
        <a:defRPr sz="1200">
          <a:solidFill>
            <a:srgbClr val="09386A"/>
          </a:solidFill>
          <a:latin typeface="+mj-lt"/>
        </a:defRPr>
      </a:lvl4pPr>
      <a:lvl5pPr marL="2057400" indent="-228600" algn="l" rtl="0" eaLnBrk="0" fontAlgn="base" hangingPunct="0">
        <a:spcBef>
          <a:spcPct val="20000"/>
        </a:spcBef>
        <a:spcAft>
          <a:spcPct val="0"/>
        </a:spcAft>
        <a:buClr>
          <a:srgbClr val="000066"/>
        </a:buClr>
        <a:buSzPct val="75000"/>
        <a:buFont typeface="Wingdings" pitchFamily="2" charset="2"/>
        <a:buChar char="§"/>
        <a:defRPr sz="1200">
          <a:solidFill>
            <a:srgbClr val="09386A"/>
          </a:solidFill>
          <a:latin typeface="+mj-lt"/>
        </a:defRPr>
      </a:lvl5pPr>
      <a:lvl6pPr marL="2514600" indent="-228600" algn="l" rtl="0" fontAlgn="base">
        <a:spcBef>
          <a:spcPct val="20000"/>
        </a:spcBef>
        <a:spcAft>
          <a:spcPct val="0"/>
        </a:spcAft>
        <a:buClr>
          <a:srgbClr val="000066"/>
        </a:buClr>
        <a:buSzPct val="75000"/>
        <a:buFont typeface="Wingdings" pitchFamily="2" charset="2"/>
        <a:buChar char="§"/>
        <a:defRPr sz="1200">
          <a:solidFill>
            <a:srgbClr val="09386A"/>
          </a:solidFill>
          <a:latin typeface="+mj-lt"/>
        </a:defRPr>
      </a:lvl6pPr>
      <a:lvl7pPr marL="2971800" indent="-228600" algn="l" rtl="0" fontAlgn="base">
        <a:spcBef>
          <a:spcPct val="20000"/>
        </a:spcBef>
        <a:spcAft>
          <a:spcPct val="0"/>
        </a:spcAft>
        <a:buClr>
          <a:srgbClr val="000066"/>
        </a:buClr>
        <a:buSzPct val="75000"/>
        <a:buFont typeface="Wingdings" pitchFamily="2" charset="2"/>
        <a:buChar char="§"/>
        <a:defRPr sz="1200">
          <a:solidFill>
            <a:srgbClr val="09386A"/>
          </a:solidFill>
          <a:latin typeface="+mj-lt"/>
        </a:defRPr>
      </a:lvl7pPr>
      <a:lvl8pPr marL="3429000" indent="-228600" algn="l" rtl="0" fontAlgn="base">
        <a:spcBef>
          <a:spcPct val="20000"/>
        </a:spcBef>
        <a:spcAft>
          <a:spcPct val="0"/>
        </a:spcAft>
        <a:buClr>
          <a:srgbClr val="000066"/>
        </a:buClr>
        <a:buSzPct val="75000"/>
        <a:buFont typeface="Wingdings" pitchFamily="2" charset="2"/>
        <a:buChar char="§"/>
        <a:defRPr sz="1200">
          <a:solidFill>
            <a:srgbClr val="09386A"/>
          </a:solidFill>
          <a:latin typeface="+mj-lt"/>
        </a:defRPr>
      </a:lvl8pPr>
      <a:lvl9pPr marL="3886200" indent="-228600" algn="l" rtl="0" fontAlgn="base">
        <a:spcBef>
          <a:spcPct val="20000"/>
        </a:spcBef>
        <a:spcAft>
          <a:spcPct val="0"/>
        </a:spcAft>
        <a:buClr>
          <a:srgbClr val="000066"/>
        </a:buClr>
        <a:buSzPct val="75000"/>
        <a:buFont typeface="Wingdings" pitchFamily="2" charset="2"/>
        <a:buChar char="§"/>
        <a:defRPr sz="1200">
          <a:solidFill>
            <a:srgbClr val="09386A"/>
          </a:solidFill>
          <a:latin typeface="+mj-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Text Box 22"/>
          <p:cNvSpPr txBox="1">
            <a:spLocks noChangeArrowheads="1"/>
          </p:cNvSpPr>
          <p:nvPr/>
        </p:nvSpPr>
        <p:spPr bwMode="auto">
          <a:xfrm>
            <a:off x="1415480" y="1484784"/>
            <a:ext cx="9609806" cy="1077860"/>
          </a:xfrm>
          <a:prstGeom prst="rect">
            <a:avLst/>
          </a:prstGeom>
          <a:noFill/>
          <a:ln w="9525">
            <a:noFill/>
            <a:miter lim="800000"/>
            <a:headEnd/>
            <a:tailEnd/>
          </a:ln>
        </p:spPr>
        <p:txBody>
          <a:bodyPr wrap="square" lIns="92075" tIns="46038" rIns="92075" bIns="46038">
            <a:spAutoFit/>
          </a:bodyPr>
          <a:lstStyle/>
          <a:p>
            <a:pPr algn="ctr">
              <a:spcBef>
                <a:spcPct val="20000"/>
              </a:spcBef>
              <a:buClr>
                <a:srgbClr val="000066"/>
              </a:buClr>
              <a:buSzPct val="65000"/>
              <a:defRPr/>
            </a:pPr>
            <a:r>
              <a:rPr lang="it-IT" altLang="it-IT" sz="3200" b="1" dirty="0">
                <a:solidFill>
                  <a:srgbClr val="CC0000"/>
                </a:solidFill>
                <a:effectLst>
                  <a:outerShdw blurRad="38100" dist="38100" dir="2700000" algn="tl">
                    <a:srgbClr val="C0C0C0"/>
                  </a:outerShdw>
                </a:effectLst>
                <a:latin typeface="Calibri" panose="020F0502020204030204" pitchFamily="34" charset="0"/>
                <a:cs typeface="Calibri" panose="020F0502020204030204" pitchFamily="34" charset="0"/>
              </a:rPr>
              <a:t>LEGISLAZIONE CONCORSUALE ECCEZIONALE IN GERMANIA A SEGUITO DI PANDEMIA DA COVID-19 </a:t>
            </a:r>
            <a:endParaRPr lang="it-IT" sz="3200" b="1" dirty="0">
              <a:solidFill>
                <a:srgbClr val="CC0000"/>
              </a:solidFill>
              <a:effectLst>
                <a:outerShdw blurRad="38100" dist="38100" dir="2700000" algn="tl">
                  <a:srgbClr val="C0C0C0"/>
                </a:outerShdw>
              </a:effectLst>
              <a:latin typeface="Calibri" panose="020F0502020204030204" pitchFamily="34" charset="0"/>
              <a:cs typeface="Calibri" panose="020F0502020204030204" pitchFamily="34" charset="0"/>
            </a:endParaRPr>
          </a:p>
        </p:txBody>
      </p:sp>
      <p:sp>
        <p:nvSpPr>
          <p:cNvPr id="3075" name="Text Box 29"/>
          <p:cNvSpPr txBox="1">
            <a:spLocks noChangeArrowheads="1"/>
          </p:cNvSpPr>
          <p:nvPr/>
        </p:nvSpPr>
        <p:spPr bwMode="auto">
          <a:xfrm>
            <a:off x="1919287" y="3997328"/>
            <a:ext cx="8353425" cy="816250"/>
          </a:xfrm>
          <a:prstGeom prst="rect">
            <a:avLst/>
          </a:prstGeom>
          <a:noFill/>
          <a:ln w="9525">
            <a:noFill/>
            <a:miter lim="800000"/>
            <a:headEnd/>
            <a:tailEnd/>
          </a:ln>
        </p:spPr>
        <p:txBody>
          <a:bodyPr lIns="92075" tIns="46038" rIns="92075" bIns="46038">
            <a:spAutoFit/>
          </a:bodyPr>
          <a:lstStyle/>
          <a:p>
            <a:pPr algn="ctr">
              <a:spcAft>
                <a:spcPts val="600"/>
              </a:spcAft>
            </a:pPr>
            <a:r>
              <a:rPr lang="it-IT" altLang="it-IT" sz="2400" b="1" dirty="0">
                <a:solidFill>
                  <a:srgbClr val="000066"/>
                </a:solidFill>
                <a:latin typeface="Calibri" panose="020F0502020204030204" pitchFamily="34" charset="0"/>
                <a:cs typeface="Calibri" panose="020F0502020204030204" pitchFamily="34" charset="0"/>
              </a:rPr>
              <a:t>Prof. Dr. Stephan </a:t>
            </a:r>
            <a:r>
              <a:rPr lang="it-IT" altLang="it-IT" sz="2400" b="1" dirty="0" err="1">
                <a:solidFill>
                  <a:srgbClr val="000066"/>
                </a:solidFill>
                <a:latin typeface="Calibri" panose="020F0502020204030204" pitchFamily="34" charset="0"/>
                <a:cs typeface="Calibri" panose="020F0502020204030204" pitchFamily="34" charset="0"/>
              </a:rPr>
              <a:t>Madaus</a:t>
            </a:r>
            <a:endParaRPr lang="it-IT" altLang="it-IT" sz="2400" b="1" dirty="0">
              <a:solidFill>
                <a:srgbClr val="000066"/>
              </a:solidFill>
              <a:latin typeface="Calibri" panose="020F0502020204030204" pitchFamily="34" charset="0"/>
              <a:cs typeface="Calibri" panose="020F0502020204030204" pitchFamily="34" charset="0"/>
            </a:endParaRPr>
          </a:p>
          <a:p>
            <a:pPr algn="ctr">
              <a:spcAft>
                <a:spcPts val="600"/>
              </a:spcAft>
            </a:pPr>
            <a:r>
              <a:rPr lang="it-IT" altLang="it-IT" i="1" dirty="0">
                <a:solidFill>
                  <a:srgbClr val="000066"/>
                </a:solidFill>
                <a:latin typeface="Calibri" panose="020F0502020204030204" pitchFamily="34" charset="0"/>
                <a:cs typeface="Calibri" panose="020F0502020204030204" pitchFamily="34" charset="0"/>
              </a:rPr>
              <a:t>Martin Luther University Halle-Wittenberg</a:t>
            </a:r>
          </a:p>
        </p:txBody>
      </p:sp>
      <p:sp>
        <p:nvSpPr>
          <p:cNvPr id="4" name="Text Box 7"/>
          <p:cNvSpPr txBox="1">
            <a:spLocks noChangeArrowheads="1"/>
          </p:cNvSpPr>
          <p:nvPr/>
        </p:nvSpPr>
        <p:spPr bwMode="auto">
          <a:xfrm>
            <a:off x="0" y="5805264"/>
            <a:ext cx="3071664" cy="369332"/>
          </a:xfrm>
          <a:prstGeom prst="rect">
            <a:avLst/>
          </a:prstGeom>
          <a:solidFill>
            <a:srgbClr val="606060"/>
          </a:solidFill>
          <a:ln>
            <a:noFill/>
          </a:ln>
          <a:effectLst/>
        </p:spPr>
        <p:txBody>
          <a:bodyPr wrap="square" lIns="0" rIns="0">
            <a:spAutoFit/>
          </a:bodyPr>
          <a:lstStyle/>
          <a:p>
            <a:pPr algn="ctr" eaLnBrk="1" hangingPunct="1">
              <a:spcBef>
                <a:spcPct val="50000"/>
              </a:spcBef>
              <a:buClr>
                <a:srgbClr val="000000"/>
              </a:buClr>
              <a:buSzPct val="100000"/>
              <a:buFont typeface="Times New Roman" panose="02020603050405020304" pitchFamily="18" charset="0"/>
              <a:buNone/>
              <a:defRPr/>
            </a:pPr>
            <a:r>
              <a:rPr lang="it-IT" b="1" dirty="0">
                <a:solidFill>
                  <a:srgbClr val="FFFFFF"/>
                </a:solidFill>
                <a:effectLst>
                  <a:outerShdw blurRad="38100" dist="38100" dir="2700000" algn="tl">
                    <a:srgbClr val="000000"/>
                  </a:outerShdw>
                </a:effectLst>
                <a:ea typeface="ＭＳ Ｐゴシック" panose="020B0600070205080204" pitchFamily="34" charset="-128"/>
              </a:rPr>
              <a:t>Webinar del 04/06/2020</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txBox="1">
            <a:spLocks/>
          </p:cNvSpPr>
          <p:nvPr/>
        </p:nvSpPr>
        <p:spPr>
          <a:xfrm>
            <a:off x="1847528" y="1628801"/>
            <a:ext cx="8229600" cy="485740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endParaRPr lang="it-IT" sz="2600" dirty="0"/>
          </a:p>
          <a:p>
            <a:pPr marL="0" indent="0" algn="just">
              <a:buNone/>
            </a:pPr>
            <a:endParaRPr lang="it-IT" sz="2600" dirty="0"/>
          </a:p>
        </p:txBody>
      </p:sp>
      <p:sp>
        <p:nvSpPr>
          <p:cNvPr id="8" name="Segnaposto contenuto 2"/>
          <p:cNvSpPr txBox="1">
            <a:spLocks/>
          </p:cNvSpPr>
          <p:nvPr/>
        </p:nvSpPr>
        <p:spPr>
          <a:xfrm>
            <a:off x="1882696" y="1628800"/>
            <a:ext cx="8424936" cy="482453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endParaRPr lang="it-IT" sz="2400" dirty="0"/>
          </a:p>
        </p:txBody>
      </p:sp>
      <p:sp>
        <p:nvSpPr>
          <p:cNvPr id="7" name="Segnaposto contenuto 2"/>
          <p:cNvSpPr txBox="1">
            <a:spLocks/>
          </p:cNvSpPr>
          <p:nvPr/>
        </p:nvSpPr>
        <p:spPr>
          <a:xfrm>
            <a:off x="1882696" y="1628800"/>
            <a:ext cx="8424936" cy="482453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endParaRPr lang="it-IT" sz="2400" dirty="0"/>
          </a:p>
        </p:txBody>
      </p:sp>
      <p:sp>
        <p:nvSpPr>
          <p:cNvPr id="9" name="Segnaposto contenuto 2"/>
          <p:cNvSpPr txBox="1">
            <a:spLocks/>
          </p:cNvSpPr>
          <p:nvPr/>
        </p:nvSpPr>
        <p:spPr>
          <a:xfrm>
            <a:off x="1882696" y="1556792"/>
            <a:ext cx="8424936" cy="489654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endParaRPr lang="it-IT" sz="2400" dirty="0"/>
          </a:p>
        </p:txBody>
      </p:sp>
      <p:sp>
        <p:nvSpPr>
          <p:cNvPr id="10" name="Segnaposto contenuto 2"/>
          <p:cNvSpPr txBox="1">
            <a:spLocks/>
          </p:cNvSpPr>
          <p:nvPr/>
        </p:nvSpPr>
        <p:spPr>
          <a:xfrm>
            <a:off x="1882696" y="1484784"/>
            <a:ext cx="8424936" cy="49685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endParaRPr lang="it-IT" sz="2400" dirty="0"/>
          </a:p>
        </p:txBody>
      </p:sp>
      <p:sp>
        <p:nvSpPr>
          <p:cNvPr id="11" name="Segnaposto contenuto 2"/>
          <p:cNvSpPr txBox="1">
            <a:spLocks/>
          </p:cNvSpPr>
          <p:nvPr/>
        </p:nvSpPr>
        <p:spPr>
          <a:xfrm>
            <a:off x="695400" y="1052737"/>
            <a:ext cx="10657184" cy="482453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42900" lvl="0" indent="-342900" algn="just">
              <a:spcAft>
                <a:spcPts val="0"/>
              </a:spcAft>
              <a:buFont typeface="+mj-lt"/>
              <a:buAutoNum type="arabicPeriod"/>
            </a:pPr>
            <a:r>
              <a:rPr lang="it-IT" sz="1050" b="1" kern="0" dirty="0">
                <a:solidFill>
                  <a:srgbClr val="000000"/>
                </a:solidFill>
                <a:effectLst/>
                <a:latin typeface="Calibri" panose="020F0502020204030204" pitchFamily="34" charset="0"/>
                <a:cs typeface="Calibri" panose="020F0502020204030204" pitchFamily="34" charset="0"/>
              </a:rPr>
              <a:t>Quali misure ha adottato il suo paese in materia di insolvenza e diritto societario, al fine di far fronte all'emergenza C-19?</a:t>
            </a:r>
          </a:p>
          <a:p>
            <a:pPr marL="0" indent="0" algn="just">
              <a:spcAft>
                <a:spcPts val="0"/>
              </a:spcAft>
              <a:buNone/>
            </a:pPr>
            <a:endParaRPr lang="it-IT" sz="9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0" lvl="0" indent="0" algn="just">
              <a:spcAft>
                <a:spcPts val="0"/>
              </a:spcAft>
              <a:buNone/>
            </a:pPr>
            <a:r>
              <a:rPr lang="it-IT" sz="900" b="1" u="sng" dirty="0">
                <a:solidFill>
                  <a:srgbClr val="000000"/>
                </a:solidFill>
                <a:effectLst/>
                <a:latin typeface="Calibri" panose="020F0502020204030204" pitchFamily="34" charset="0"/>
                <a:cs typeface="Calibri" panose="020F0502020204030204" pitchFamily="34" charset="0"/>
              </a:rPr>
              <a:t>a. Sospensione dell’obbligo di presentare istanza di insolvenza per le società</a:t>
            </a:r>
          </a:p>
          <a:p>
            <a:pPr marL="0" indent="0" algn="just">
              <a:spcAft>
                <a:spcPts val="0"/>
              </a:spcAft>
              <a:buNone/>
            </a:pPr>
            <a:r>
              <a:rPr lang="it-IT" sz="9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In risposta alla pandemia di COVID 19, il parlamento tedesco ha seguito la strada intrapresa nelle crisi precedenti e ha emanato una legislazione di emergenza il 27 marzo 2020 (</a:t>
            </a:r>
            <a:r>
              <a:rPr lang="it-IT" sz="9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COVInsAG</a:t>
            </a:r>
            <a:r>
              <a:rPr lang="it-IT" sz="9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Tale legislazione si è concentrata sulla sospensione dell'obbligo di depositare istanza di insolvenza a carico degli amministratori delle società ai sensi del diritto tedesco (§15a  </a:t>
            </a:r>
            <a:r>
              <a:rPr lang="it-IT" sz="9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InsO</a:t>
            </a:r>
            <a:r>
              <a:rPr lang="it-IT" sz="9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p>
          <a:p>
            <a:pPr marL="0" indent="0" algn="just">
              <a:spcAft>
                <a:spcPts val="0"/>
              </a:spcAft>
              <a:buNone/>
            </a:pPr>
            <a:r>
              <a:rPr lang="it-IT" sz="9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L’ Art. § 1 </a:t>
            </a:r>
            <a:r>
              <a:rPr lang="it-IT" sz="9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COVInsAG</a:t>
            </a:r>
            <a:r>
              <a:rPr lang="it-IT" sz="9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sospende l’obbligo di presentare la domanda di insolvenza fino al 30 settembre 2020 e autorizza il Ministero della Giustizia Federale tedesco a prorogare, ove necessario, il periodo di sospensione fino al 31 marzo 2021 (Art. 1 § 4 </a:t>
            </a:r>
            <a:r>
              <a:rPr lang="it-IT" sz="9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COVInsAG</a:t>
            </a:r>
            <a:r>
              <a:rPr lang="it-IT" sz="9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t>
            </a:r>
          </a:p>
          <a:p>
            <a:pPr marL="0" indent="0" algn="just">
              <a:spcAft>
                <a:spcPts val="0"/>
              </a:spcAft>
              <a:buNone/>
            </a:pPr>
            <a:r>
              <a:rPr lang="it-IT" sz="9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L'obbligo tuttavia rimane tuttavia in vigore se (i) l'insolvenza del debitore non è una conseguenza della pandemia di COVID-19, o (ii) se non vi è alcuna legittima aspettativa che il debitore possa ripristinare la sua solvibilità. Se il debitore dimostra che al 31 dicembre 2019 non era in stato di insolvenza le eccezioni all’obbligo non si applicano.</a:t>
            </a:r>
          </a:p>
          <a:p>
            <a:pPr marL="0" indent="0" algn="just">
              <a:spcAft>
                <a:spcPts val="0"/>
              </a:spcAft>
              <a:buNone/>
            </a:pPr>
            <a:r>
              <a:rPr lang="it-IT" sz="9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La sospensione dell'obbligo di presentare istanza di insolvenza elimina automaticamente qualsiasi responsabilità penale e civile ad essa collegata. Inoltre, l’Art. 1 § 2. (1) n°1 </a:t>
            </a:r>
            <a:r>
              <a:rPr lang="it-IT" sz="9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COVInsAG</a:t>
            </a:r>
            <a:r>
              <a:rPr lang="it-IT" sz="9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stabilisce espressamente che i pagamenti di ordinaria amministrazione effettuati durante il periodo di sospensione sono legittimante consentiti. Queste disposizioni limitano in modo effettivo la responsabilità degli amministratori per atti di frode e mala fede durante il periodo di sospensione.</a:t>
            </a:r>
          </a:p>
          <a:p>
            <a:pPr marL="0" indent="0" algn="just">
              <a:spcAft>
                <a:spcPts val="0"/>
              </a:spcAft>
              <a:buNone/>
            </a:pPr>
            <a:r>
              <a:rPr lang="it-IT" sz="9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p>
          <a:p>
            <a:pPr marL="0" lvl="0" indent="0" algn="just">
              <a:spcAft>
                <a:spcPts val="0"/>
              </a:spcAft>
              <a:buNone/>
            </a:pPr>
            <a:r>
              <a:rPr lang="it-IT" sz="900" b="1" u="sng" dirty="0">
                <a:solidFill>
                  <a:srgbClr val="000000"/>
                </a:solidFill>
                <a:effectLst/>
                <a:latin typeface="Calibri" panose="020F0502020204030204" pitchFamily="34" charset="0"/>
                <a:cs typeface="Calibri" panose="020F0502020204030204" pitchFamily="34" charset="0"/>
              </a:rPr>
              <a:t>b. Limitazione del diritto dei creditori a proporre istanza di insolvenza</a:t>
            </a:r>
          </a:p>
          <a:p>
            <a:pPr marL="0" indent="0" algn="just">
              <a:spcAft>
                <a:spcPts val="0"/>
              </a:spcAft>
              <a:buNone/>
            </a:pPr>
            <a:r>
              <a:rPr lang="it-IT" sz="9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L’Art. 1 § 3 </a:t>
            </a:r>
            <a:r>
              <a:rPr lang="it-IT" sz="9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COVInsAG</a:t>
            </a:r>
            <a:r>
              <a:rPr lang="it-IT" sz="9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prevede che i creditori possano promuovere una procedura di insolvenza solo se i presupposti fossero manifesti prima del 3 marzo 2020.</a:t>
            </a:r>
          </a:p>
          <a:p>
            <a:pPr marL="0" indent="0" algn="just">
              <a:spcAft>
                <a:spcPts val="0"/>
              </a:spcAft>
              <a:buNone/>
            </a:pPr>
            <a:r>
              <a:rPr lang="it-IT" sz="9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p>
          <a:p>
            <a:pPr marL="0" lvl="0" indent="0" algn="just">
              <a:spcAft>
                <a:spcPts val="0"/>
              </a:spcAft>
              <a:buNone/>
            </a:pPr>
            <a:r>
              <a:rPr lang="it-IT" sz="900" b="1" u="sng" dirty="0">
                <a:solidFill>
                  <a:srgbClr val="000000"/>
                </a:solidFill>
                <a:latin typeface="Calibri" panose="020F0502020204030204" pitchFamily="34" charset="0"/>
                <a:cs typeface="Calibri" panose="020F0502020204030204" pitchFamily="34" charset="0"/>
              </a:rPr>
              <a:t>c. </a:t>
            </a:r>
            <a:r>
              <a:rPr lang="it-IT" sz="900" b="1" u="sng" dirty="0">
                <a:solidFill>
                  <a:srgbClr val="000000"/>
                </a:solidFill>
                <a:effectLst/>
                <a:latin typeface="Calibri" panose="020F0502020204030204" pitchFamily="34" charset="0"/>
                <a:cs typeface="Calibri" panose="020F0502020204030204" pitchFamily="34" charset="0"/>
              </a:rPr>
              <a:t>Tutela per i finanziamenti concessi durante la crisi</a:t>
            </a:r>
          </a:p>
          <a:p>
            <a:pPr marL="0" indent="0" algn="just">
              <a:spcAft>
                <a:spcPts val="0"/>
              </a:spcAft>
              <a:buNone/>
            </a:pPr>
            <a:r>
              <a:rPr lang="it-IT" sz="9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Per consentire alle imprese di accedere ai finanziamenti durante la crisi, sono state introdotte disposizioni all'Art. 1 § 2 (2) n° 2 e 3 </a:t>
            </a:r>
            <a:r>
              <a:rPr lang="it-IT" sz="9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COVInsAG</a:t>
            </a:r>
            <a:r>
              <a:rPr lang="it-IT" sz="9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che privilegiano nuovi prestiti.  I rimborsi ricevuti prima del 30 settembre 2023 e le garanzie concesse durante il periodo di sospensione non sono da considerarsi in danno ai creditori e pertanto non sono soggette a revocatoria. Queste agevolazioni sono finalizzate ad incoraggiare i prestiti a breve termine durante la crisi. Inoltre, le banche e gli istituti di credito che concedono nuovi finanziamenti e ricevono garanzie sono esenti da qualsiasi responsabilità in ambito civile. Tale regime di protezione si applica in particolare ai prestiti concessi nell'ambito dei programmi di aiuto pubblico, ai prestiti dei soci, ma non alle garanzie per tali prestiti.</a:t>
            </a:r>
            <a:r>
              <a:rPr lang="it-IT" sz="900" b="1" u="none" strike="noStrike" dirty="0">
                <a:solidFill>
                  <a:srgbClr val="000000"/>
                </a:solidFill>
                <a:effectLst/>
                <a:latin typeface="Calibri" panose="020F0502020204030204" pitchFamily="34" charset="0"/>
                <a:cs typeface="Calibri" panose="020F0502020204030204" pitchFamily="34" charset="0"/>
              </a:rPr>
              <a:t> </a:t>
            </a:r>
            <a:endParaRPr lang="it-IT" sz="900" b="1" u="sng" dirty="0">
              <a:solidFill>
                <a:srgbClr val="000000"/>
              </a:solidFill>
              <a:effectLst/>
              <a:latin typeface="Calibri" panose="020F0502020204030204" pitchFamily="34" charset="0"/>
              <a:cs typeface="Calibri" panose="020F0502020204030204" pitchFamily="34" charset="0"/>
            </a:endParaRPr>
          </a:p>
          <a:p>
            <a:pPr marL="0" lvl="0" indent="0" algn="just">
              <a:spcAft>
                <a:spcPts val="0"/>
              </a:spcAft>
              <a:buNone/>
            </a:pPr>
            <a:endParaRPr lang="it-IT" sz="900" b="1" u="sng" dirty="0">
              <a:solidFill>
                <a:srgbClr val="000000"/>
              </a:solidFill>
              <a:effectLst/>
              <a:latin typeface="Calibri" panose="020F0502020204030204" pitchFamily="34" charset="0"/>
              <a:cs typeface="Calibri" panose="020F0502020204030204" pitchFamily="34" charset="0"/>
            </a:endParaRPr>
          </a:p>
          <a:p>
            <a:pPr marL="0" lvl="0" indent="0" algn="just">
              <a:spcAft>
                <a:spcPts val="0"/>
              </a:spcAft>
              <a:buNone/>
            </a:pPr>
            <a:r>
              <a:rPr lang="it-IT" sz="900" b="1" u="sng" dirty="0">
                <a:solidFill>
                  <a:srgbClr val="000000"/>
                </a:solidFill>
                <a:effectLst/>
                <a:latin typeface="Calibri" panose="020F0502020204030204" pitchFamily="34" charset="0"/>
                <a:cs typeface="Calibri" panose="020F0502020204030204" pitchFamily="34" charset="0"/>
              </a:rPr>
              <a:t>d. Differimento legale dei pagamenti</a:t>
            </a:r>
          </a:p>
          <a:p>
            <a:pPr marL="0" indent="0" algn="just">
              <a:spcAft>
                <a:spcPts val="0"/>
              </a:spcAft>
              <a:buNone/>
            </a:pPr>
            <a:r>
              <a:rPr lang="en-GB" sz="9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it-IT" sz="9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L’Art. 5 </a:t>
            </a:r>
            <a:r>
              <a:rPr lang="it-IT" sz="9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COVInsAG</a:t>
            </a:r>
            <a:r>
              <a:rPr lang="it-IT" sz="9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introduce un nuovo Art. 240 § 1 del codice civile contenenti una limitata moratoria legale. In base a questa nuova norma, i consumatori e le microimprese possono sospendere fino al 30 giugno 2020 i propri obblighi di pagamento nell'ambito di un contratto di servizio continuativo se, a seguito della pandemia di COVID 19, non sono più economicamente in grado di eseguire le proprie prestazioni. Tale diritto è rafforzato per i "contratti continuativi essenziali" come energia, affitto o acqua. La moratoria è integrata da una clausola di salvaguardia che esclude il diritto di rifiutare le prestazioni da parte di tali soggetti se il rifiuto di adempiere ai propri obblighi mette a repentaglio la base economica della attività del prestatore.</a:t>
            </a:r>
          </a:p>
          <a:p>
            <a:pPr marL="0" indent="0" algn="just">
              <a:spcAft>
                <a:spcPts val="0"/>
              </a:spcAft>
              <a:buNone/>
            </a:pPr>
            <a:r>
              <a:rPr lang="it-IT" sz="9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L’art. 240 § 2 e 3 del codice civile contiene norme speciali per i contratti di affitto, locazione e prestito (per i consumatori). Agli inquilini e ai locatori viene concessa una moratoria per la risoluzione dei contratti fino al 30 giugno 2020 se, a seguito della pandemia di COVID 19, non sono stati in grado di pagare i canoni dovuti. Per i prestiti al consumo, è previsto un differimento di tre mesi delle scadenze di pagamento.</a:t>
            </a:r>
          </a:p>
          <a:p>
            <a:pPr marL="0" indent="0" algn="just">
              <a:spcAft>
                <a:spcPts val="0"/>
              </a:spcAft>
              <a:buNone/>
            </a:pPr>
            <a:r>
              <a:rPr lang="it-IT" sz="9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Poiché la legge tedesca non contiene alcuna procedura di </a:t>
            </a:r>
            <a:r>
              <a:rPr lang="it-IT" sz="9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pre</a:t>
            </a:r>
            <a:r>
              <a:rPr lang="it-IT" sz="9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-insolvenza, la protezione del creditore al di fuori di queste fattispecie può essere trovata solo in procedure di insolvenza volontarie, in particolare sotto forma di procedimenti di esercizio provvisorio come la procedura denominata “ombrello di protezione” (</a:t>
            </a:r>
            <a:r>
              <a:rPr lang="it-IT" sz="900" i="1"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Schutzschirmverfahren</a:t>
            </a:r>
            <a:r>
              <a:rPr lang="it-IT" sz="9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Le regole e i tempi stretti di tali procedimenti sono rimasti inalterati.</a:t>
            </a:r>
          </a:p>
        </p:txBody>
      </p:sp>
      <p:sp>
        <p:nvSpPr>
          <p:cNvPr id="13" name="Text Box 22">
            <a:extLst>
              <a:ext uri="{FF2B5EF4-FFF2-40B4-BE49-F238E27FC236}">
                <a16:creationId xmlns:a16="http://schemas.microsoft.com/office/drawing/2014/main" id="{3BC3C070-D483-4938-B450-E863DE6BF3C2}"/>
              </a:ext>
            </a:extLst>
          </p:cNvPr>
          <p:cNvSpPr txBox="1">
            <a:spLocks noChangeArrowheads="1"/>
          </p:cNvSpPr>
          <p:nvPr/>
        </p:nvSpPr>
        <p:spPr bwMode="auto">
          <a:xfrm>
            <a:off x="6384032" y="314265"/>
            <a:ext cx="4615258" cy="400752"/>
          </a:xfrm>
          <a:prstGeom prst="rect">
            <a:avLst/>
          </a:prstGeom>
          <a:noFill/>
          <a:ln w="9525">
            <a:noFill/>
            <a:miter lim="800000"/>
            <a:headEnd/>
            <a:tailEnd/>
          </a:ln>
        </p:spPr>
        <p:txBody>
          <a:bodyPr wrap="square" lIns="92075" tIns="46038" rIns="92075" bIns="46038">
            <a:spAutoFit/>
          </a:bodyPr>
          <a:lstStyle/>
          <a:p>
            <a:pPr algn="ctr">
              <a:spcBef>
                <a:spcPct val="20000"/>
              </a:spcBef>
              <a:buClr>
                <a:srgbClr val="000066"/>
              </a:buClr>
              <a:buSzPct val="65000"/>
              <a:defRPr/>
            </a:pPr>
            <a:r>
              <a:rPr lang="it-IT" altLang="it-IT" sz="1000" b="1" dirty="0">
                <a:solidFill>
                  <a:srgbClr val="CC0000"/>
                </a:solidFill>
                <a:effectLst>
                  <a:outerShdw blurRad="38100" dist="38100" dir="2700000" algn="tl">
                    <a:srgbClr val="C0C0C0"/>
                  </a:outerShdw>
                </a:effectLst>
                <a:latin typeface="Calibri" panose="020F0502020204030204" pitchFamily="34" charset="0"/>
                <a:cs typeface="Calibri" panose="020F0502020204030204" pitchFamily="34" charset="0"/>
              </a:rPr>
              <a:t>LEGISLAZIONE CONCORSUALE ECCEZIONALE IN GERMANIA A SEGUITO DI PANDEMIA DA COVID-19 </a:t>
            </a:r>
            <a:endParaRPr lang="it-IT" sz="1000" b="1" dirty="0">
              <a:solidFill>
                <a:srgbClr val="CC0000"/>
              </a:solidFill>
              <a:effectLst>
                <a:outerShdw blurRad="38100" dist="38100" dir="2700000" algn="tl">
                  <a:srgbClr val="C0C0C0"/>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424263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18448C54-7B07-4AED-B4EC-B8CB2D6667FD}"/>
              </a:ext>
            </a:extLst>
          </p:cNvPr>
          <p:cNvSpPr txBox="1"/>
          <p:nvPr/>
        </p:nvSpPr>
        <p:spPr>
          <a:xfrm>
            <a:off x="1343472" y="1196752"/>
            <a:ext cx="9649072" cy="4001095"/>
          </a:xfrm>
          <a:prstGeom prst="rect">
            <a:avLst/>
          </a:prstGeom>
          <a:noFill/>
        </p:spPr>
        <p:txBody>
          <a:bodyPr wrap="square">
            <a:spAutoFit/>
          </a:bodyPr>
          <a:lstStyle/>
          <a:p>
            <a:pPr marL="342900" lvl="0" indent="-342900" algn="just">
              <a:spcAft>
                <a:spcPts val="0"/>
              </a:spcAft>
              <a:buFont typeface="+mj-lt"/>
              <a:buAutoNum type="arabicPeriod" startAt="2"/>
            </a:pPr>
            <a:r>
              <a:rPr lang="it-IT" sz="1400" b="1" kern="0" dirty="0">
                <a:solidFill>
                  <a:srgbClr val="000000"/>
                </a:solidFill>
                <a:effectLst/>
                <a:latin typeface="Calibri" panose="020F0502020204030204" pitchFamily="34" charset="0"/>
                <a:cs typeface="Calibri" panose="020F0502020204030204" pitchFamily="34" charset="0"/>
              </a:rPr>
              <a:t>Le misure adottate si applicano alle imprese che si trovano in una crisi finanziaria o una insolvenza dovuta alla pandemia o anche a quelle che stanno già affrontando una crisi finanziaria od una insolvenza?</a:t>
            </a:r>
          </a:p>
          <a:p>
            <a:pPr marL="228600" algn="just">
              <a:spcAft>
                <a:spcPts val="0"/>
              </a:spcAft>
            </a:pPr>
            <a:r>
              <a:rPr lang="it-IT"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p>
          <a:p>
            <a:pPr marL="228600" algn="just">
              <a:spcAft>
                <a:spcPts val="0"/>
              </a:spcAft>
            </a:pPr>
            <a:r>
              <a:rPr lang="it-IT"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Come spiegato, le norme di sospensione non si applicano se il debitore era già insolvente al 31 dicembre 2019. La protezione per i nuovi finanziamenti si applica solo ai prestiti concessi dopo il 1° marzo 2020.</a:t>
            </a:r>
          </a:p>
          <a:p>
            <a:pPr marL="228600" algn="just">
              <a:spcAft>
                <a:spcPts val="0"/>
              </a:spcAft>
            </a:pPr>
            <a:r>
              <a:rPr lang="it-IT"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p>
          <a:p>
            <a:pPr marL="342900" lvl="0" indent="-342900" algn="just">
              <a:spcAft>
                <a:spcPts val="0"/>
              </a:spcAft>
              <a:buFont typeface="+mj-lt"/>
              <a:buAutoNum type="arabicPeriod" startAt="3"/>
            </a:pPr>
            <a:r>
              <a:rPr lang="it-IT" sz="1400" b="1" kern="0" dirty="0">
                <a:solidFill>
                  <a:srgbClr val="000000"/>
                </a:solidFill>
                <a:effectLst/>
                <a:latin typeface="Calibri" panose="020F0502020204030204" pitchFamily="34" charset="0"/>
                <a:cs typeface="Calibri" panose="020F0502020204030204" pitchFamily="34" charset="0"/>
              </a:rPr>
              <a:t>Ci sono ulteriori misure di emergenza e/o misure all'esame del legislatore del vostro paese?</a:t>
            </a:r>
          </a:p>
          <a:p>
            <a:pPr marL="228600" algn="just">
              <a:spcAft>
                <a:spcPts val="0"/>
              </a:spcAft>
            </a:pPr>
            <a:r>
              <a:rPr lang="it-IT"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p>
          <a:p>
            <a:pPr marL="228600" algn="just">
              <a:spcAft>
                <a:spcPts val="0"/>
              </a:spcAft>
            </a:pPr>
            <a:r>
              <a:rPr lang="it-IT"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La legislazione ha già autorizzato il Ministero della Giustizia Federale a prolungare il periodo di sospensione dal 30 settembre 2020 al 31 marzo 2021. Per quanto a conoscenza del relatore, non è prevista un'ulteriore legislazione d'emergenza in questo settore. I legislatori sono tuttavia tenuti a prendere in considerazione il progetto di legge che attua la direttiva europea sulle ristrutturazioni e a modernizzare la legge tedesca sulla ristrutturazione entro il prossimo anno.</a:t>
            </a:r>
          </a:p>
          <a:p>
            <a:pPr marL="228600" algn="just">
              <a:spcAft>
                <a:spcPts val="0"/>
              </a:spcAft>
            </a:pPr>
            <a:r>
              <a:rPr lang="it-IT"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p>
          <a:p>
            <a:pPr marL="342900" lvl="0" indent="-342900" algn="just">
              <a:spcAft>
                <a:spcPts val="0"/>
              </a:spcAft>
              <a:buFont typeface="+mj-lt"/>
              <a:buAutoNum type="arabicPeriod" startAt="4"/>
            </a:pPr>
            <a:r>
              <a:rPr lang="it-IT" sz="1400" b="1" kern="0" dirty="0">
                <a:solidFill>
                  <a:srgbClr val="000000"/>
                </a:solidFill>
                <a:effectLst/>
                <a:latin typeface="Calibri" panose="020F0502020204030204" pitchFamily="34" charset="0"/>
                <a:cs typeface="Calibri" panose="020F0502020204030204" pitchFamily="34" charset="0"/>
              </a:rPr>
              <a:t>Pensi che una moratoria “soft” potrebbe essere utile?</a:t>
            </a:r>
          </a:p>
          <a:p>
            <a:pPr marL="228600" algn="just">
              <a:spcAft>
                <a:spcPts val="0"/>
              </a:spcAft>
            </a:pPr>
            <a:r>
              <a:rPr lang="it-IT"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p>
          <a:p>
            <a:pPr marL="228600" algn="just">
              <a:spcAft>
                <a:spcPts val="0"/>
              </a:spcAft>
            </a:pPr>
            <a:r>
              <a:rPr lang="it-IT"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Può essere utile a condizione che i tribunali siano in grado di gestire il carico di lavoro in tempo. Occorre inoltre considerare l'alternativa di una moratoria extragiudiziale. Inoltre, le modalità di uscita da tale moratoria dovrebbero essere chiare.</a:t>
            </a:r>
          </a:p>
          <a:p>
            <a:pPr algn="just">
              <a:spcAft>
                <a:spcPts val="0"/>
              </a:spcAft>
            </a:pPr>
            <a:endParaRPr lang="it-IT" sz="1600" dirty="0">
              <a:effectLst/>
              <a:latin typeface="Garamond" panose="02020404030301010803" pitchFamily="18" charset="0"/>
              <a:ea typeface="Calibri" panose="020F0502020204030204" pitchFamily="34" charset="0"/>
              <a:cs typeface="Times New Roman" panose="02020603050405020304" pitchFamily="18" charset="0"/>
            </a:endParaRPr>
          </a:p>
        </p:txBody>
      </p:sp>
      <p:sp>
        <p:nvSpPr>
          <p:cNvPr id="5" name="Text Box 22">
            <a:extLst>
              <a:ext uri="{FF2B5EF4-FFF2-40B4-BE49-F238E27FC236}">
                <a16:creationId xmlns:a16="http://schemas.microsoft.com/office/drawing/2014/main" id="{E2DA127A-96FD-47B2-8273-8A4EA6A36644}"/>
              </a:ext>
            </a:extLst>
          </p:cNvPr>
          <p:cNvSpPr txBox="1">
            <a:spLocks noChangeArrowheads="1"/>
          </p:cNvSpPr>
          <p:nvPr/>
        </p:nvSpPr>
        <p:spPr bwMode="auto">
          <a:xfrm>
            <a:off x="6384032" y="314265"/>
            <a:ext cx="4615258" cy="400752"/>
          </a:xfrm>
          <a:prstGeom prst="rect">
            <a:avLst/>
          </a:prstGeom>
          <a:noFill/>
          <a:ln w="9525">
            <a:noFill/>
            <a:miter lim="800000"/>
            <a:headEnd/>
            <a:tailEnd/>
          </a:ln>
        </p:spPr>
        <p:txBody>
          <a:bodyPr wrap="square" lIns="92075" tIns="46038" rIns="92075" bIns="46038">
            <a:spAutoFit/>
          </a:bodyPr>
          <a:lstStyle/>
          <a:p>
            <a:pPr algn="ctr">
              <a:spcBef>
                <a:spcPct val="20000"/>
              </a:spcBef>
              <a:buClr>
                <a:srgbClr val="000066"/>
              </a:buClr>
              <a:buSzPct val="65000"/>
              <a:defRPr/>
            </a:pPr>
            <a:r>
              <a:rPr lang="it-IT" altLang="it-IT" sz="1000" b="1" dirty="0">
                <a:solidFill>
                  <a:srgbClr val="CC0000"/>
                </a:solidFill>
                <a:effectLst>
                  <a:outerShdw blurRad="38100" dist="38100" dir="2700000" algn="tl">
                    <a:srgbClr val="C0C0C0"/>
                  </a:outerShdw>
                </a:effectLst>
                <a:latin typeface="Calibri" panose="020F0502020204030204" pitchFamily="34" charset="0"/>
                <a:cs typeface="Calibri" panose="020F0502020204030204" pitchFamily="34" charset="0"/>
              </a:rPr>
              <a:t>LEGISLAZIONE CONCORSUALE ECCEZIONALE IN GERMANIA A SEGUITO DI PANDEMIA DA COVID-19 </a:t>
            </a:r>
            <a:endParaRPr lang="it-IT" sz="1000" b="1" dirty="0">
              <a:solidFill>
                <a:srgbClr val="CC0000"/>
              </a:solidFill>
              <a:effectLst>
                <a:outerShdw blurRad="38100" dist="38100" dir="2700000" algn="tl">
                  <a:srgbClr val="C0C0C0"/>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80615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Text Box 22"/>
          <p:cNvSpPr txBox="1">
            <a:spLocks noChangeArrowheads="1"/>
          </p:cNvSpPr>
          <p:nvPr/>
        </p:nvSpPr>
        <p:spPr bwMode="auto">
          <a:xfrm>
            <a:off x="1391816" y="1469523"/>
            <a:ext cx="9609806" cy="1077860"/>
          </a:xfrm>
          <a:prstGeom prst="rect">
            <a:avLst/>
          </a:prstGeom>
          <a:noFill/>
          <a:ln w="9525">
            <a:noFill/>
            <a:miter lim="800000"/>
            <a:headEnd/>
            <a:tailEnd/>
          </a:ln>
        </p:spPr>
        <p:txBody>
          <a:bodyPr wrap="square" lIns="92075" tIns="46038" rIns="92075" bIns="46038">
            <a:spAutoFit/>
          </a:bodyPr>
          <a:lstStyle/>
          <a:p>
            <a:pPr algn="ctr">
              <a:spcBef>
                <a:spcPct val="20000"/>
              </a:spcBef>
              <a:buClr>
                <a:srgbClr val="000066"/>
              </a:buClr>
              <a:buSzPct val="65000"/>
              <a:defRPr/>
            </a:pPr>
            <a:r>
              <a:rPr lang="en-US" altLang="it-IT" sz="3200" b="1" dirty="0">
                <a:solidFill>
                  <a:srgbClr val="CC0000"/>
                </a:solidFill>
                <a:effectLst>
                  <a:outerShdw blurRad="38100" dist="38100" dir="2700000" algn="tl">
                    <a:srgbClr val="C0C0C0"/>
                  </a:outerShdw>
                </a:effectLst>
                <a:latin typeface="Calibri" panose="020F0502020204030204" pitchFamily="34" charset="0"/>
                <a:cs typeface="Calibri" panose="020F0502020204030204" pitchFamily="34" charset="0"/>
              </a:rPr>
              <a:t>EMERGENCY BUSINESS CRISIS LEGISLATION IN GERMANY FOLLOWING THE COVID-19 PANDEMIC</a:t>
            </a:r>
          </a:p>
        </p:txBody>
      </p:sp>
      <p:sp>
        <p:nvSpPr>
          <p:cNvPr id="3075" name="Text Box 29"/>
          <p:cNvSpPr txBox="1">
            <a:spLocks noChangeArrowheads="1"/>
          </p:cNvSpPr>
          <p:nvPr/>
        </p:nvSpPr>
        <p:spPr bwMode="auto">
          <a:xfrm>
            <a:off x="1919287" y="3997328"/>
            <a:ext cx="8353425" cy="816250"/>
          </a:xfrm>
          <a:prstGeom prst="rect">
            <a:avLst/>
          </a:prstGeom>
          <a:noFill/>
          <a:ln w="9525">
            <a:noFill/>
            <a:miter lim="800000"/>
            <a:headEnd/>
            <a:tailEnd/>
          </a:ln>
        </p:spPr>
        <p:txBody>
          <a:bodyPr lIns="92075" tIns="46038" rIns="92075" bIns="46038">
            <a:spAutoFit/>
          </a:bodyPr>
          <a:lstStyle/>
          <a:p>
            <a:pPr algn="ctr">
              <a:spcAft>
                <a:spcPts val="600"/>
              </a:spcAft>
            </a:pPr>
            <a:r>
              <a:rPr lang="it-IT" altLang="it-IT" sz="2400" b="1" dirty="0">
                <a:solidFill>
                  <a:srgbClr val="000066"/>
                </a:solidFill>
                <a:latin typeface="Calibri" panose="020F0502020204030204" pitchFamily="34" charset="0"/>
                <a:cs typeface="Calibri" panose="020F0502020204030204" pitchFamily="34" charset="0"/>
              </a:rPr>
              <a:t>Stephan </a:t>
            </a:r>
            <a:r>
              <a:rPr lang="it-IT" altLang="it-IT" sz="2400" b="1" dirty="0" err="1">
                <a:solidFill>
                  <a:srgbClr val="000066"/>
                </a:solidFill>
                <a:latin typeface="Calibri" panose="020F0502020204030204" pitchFamily="34" charset="0"/>
                <a:cs typeface="Calibri" panose="020F0502020204030204" pitchFamily="34" charset="0"/>
              </a:rPr>
              <a:t>Madaus</a:t>
            </a:r>
            <a:endParaRPr lang="it-IT" altLang="it-IT" sz="2400" b="1" dirty="0">
              <a:solidFill>
                <a:srgbClr val="000066"/>
              </a:solidFill>
              <a:latin typeface="Calibri" panose="020F0502020204030204" pitchFamily="34" charset="0"/>
              <a:cs typeface="Calibri" panose="020F0502020204030204" pitchFamily="34" charset="0"/>
            </a:endParaRPr>
          </a:p>
          <a:p>
            <a:pPr algn="ctr">
              <a:spcAft>
                <a:spcPts val="600"/>
              </a:spcAft>
            </a:pPr>
            <a:r>
              <a:rPr lang="it-IT" altLang="it-IT" i="1" dirty="0">
                <a:solidFill>
                  <a:srgbClr val="000066"/>
                </a:solidFill>
                <a:latin typeface="Calibri" panose="020F0502020204030204" pitchFamily="34" charset="0"/>
                <a:cs typeface="Calibri" panose="020F0502020204030204" pitchFamily="34" charset="0"/>
              </a:rPr>
              <a:t>Martin Luther University Halle-Wittenberg</a:t>
            </a:r>
          </a:p>
        </p:txBody>
      </p:sp>
      <p:sp>
        <p:nvSpPr>
          <p:cNvPr id="4" name="Text Box 7"/>
          <p:cNvSpPr txBox="1">
            <a:spLocks noChangeArrowheads="1"/>
          </p:cNvSpPr>
          <p:nvPr/>
        </p:nvSpPr>
        <p:spPr bwMode="auto">
          <a:xfrm>
            <a:off x="0" y="5805264"/>
            <a:ext cx="3071664" cy="369332"/>
          </a:xfrm>
          <a:prstGeom prst="rect">
            <a:avLst/>
          </a:prstGeom>
          <a:solidFill>
            <a:srgbClr val="606060"/>
          </a:solidFill>
          <a:ln>
            <a:noFill/>
          </a:ln>
          <a:effectLst/>
        </p:spPr>
        <p:txBody>
          <a:bodyPr wrap="square" lIns="0" rIns="0">
            <a:spAutoFit/>
          </a:bodyPr>
          <a:lstStyle/>
          <a:p>
            <a:pPr algn="ctr" eaLnBrk="1" hangingPunct="1">
              <a:spcBef>
                <a:spcPct val="50000"/>
              </a:spcBef>
              <a:buClr>
                <a:srgbClr val="000000"/>
              </a:buClr>
              <a:buSzPct val="100000"/>
              <a:buFont typeface="Times New Roman" panose="02020603050405020304" pitchFamily="18" charset="0"/>
              <a:buNone/>
              <a:defRPr/>
            </a:pPr>
            <a:r>
              <a:rPr lang="it-IT" b="1" dirty="0">
                <a:solidFill>
                  <a:srgbClr val="FFFFFF"/>
                </a:solidFill>
                <a:effectLst>
                  <a:outerShdw blurRad="38100" dist="38100" dir="2700000" algn="tl">
                    <a:srgbClr val="000000"/>
                  </a:outerShdw>
                </a:effectLst>
                <a:ea typeface="ＭＳ Ｐゴシック" panose="020B0600070205080204" pitchFamily="34" charset="-128"/>
              </a:rPr>
              <a:t>Webinar  04/06/2020</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txBox="1">
            <a:spLocks/>
          </p:cNvSpPr>
          <p:nvPr/>
        </p:nvSpPr>
        <p:spPr>
          <a:xfrm>
            <a:off x="1847528" y="1628801"/>
            <a:ext cx="8229600" cy="485740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endParaRPr lang="it-IT" sz="2600" dirty="0"/>
          </a:p>
          <a:p>
            <a:pPr marL="0" indent="0" algn="just">
              <a:buNone/>
            </a:pPr>
            <a:endParaRPr lang="it-IT" sz="2600" dirty="0"/>
          </a:p>
        </p:txBody>
      </p:sp>
      <p:sp>
        <p:nvSpPr>
          <p:cNvPr id="8" name="Segnaposto contenuto 2"/>
          <p:cNvSpPr txBox="1">
            <a:spLocks/>
          </p:cNvSpPr>
          <p:nvPr/>
        </p:nvSpPr>
        <p:spPr>
          <a:xfrm>
            <a:off x="1882696" y="1628800"/>
            <a:ext cx="8424936" cy="482453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endParaRPr lang="it-IT" sz="2400" dirty="0"/>
          </a:p>
        </p:txBody>
      </p:sp>
      <p:sp>
        <p:nvSpPr>
          <p:cNvPr id="7" name="Segnaposto contenuto 2"/>
          <p:cNvSpPr txBox="1">
            <a:spLocks/>
          </p:cNvSpPr>
          <p:nvPr/>
        </p:nvSpPr>
        <p:spPr>
          <a:xfrm>
            <a:off x="1882696" y="1628800"/>
            <a:ext cx="8424936" cy="482453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endParaRPr lang="it-IT" sz="2400" dirty="0"/>
          </a:p>
        </p:txBody>
      </p:sp>
      <p:sp>
        <p:nvSpPr>
          <p:cNvPr id="9" name="Segnaposto contenuto 2"/>
          <p:cNvSpPr txBox="1">
            <a:spLocks/>
          </p:cNvSpPr>
          <p:nvPr/>
        </p:nvSpPr>
        <p:spPr>
          <a:xfrm>
            <a:off x="1882696" y="1556792"/>
            <a:ext cx="8424936" cy="489654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endParaRPr lang="it-IT" sz="2400" dirty="0"/>
          </a:p>
        </p:txBody>
      </p:sp>
      <p:sp>
        <p:nvSpPr>
          <p:cNvPr id="10" name="Segnaposto contenuto 2"/>
          <p:cNvSpPr txBox="1">
            <a:spLocks/>
          </p:cNvSpPr>
          <p:nvPr/>
        </p:nvSpPr>
        <p:spPr>
          <a:xfrm>
            <a:off x="1882696" y="1484784"/>
            <a:ext cx="8424936" cy="49685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endParaRPr lang="it-IT" sz="2400" dirty="0"/>
          </a:p>
        </p:txBody>
      </p:sp>
      <p:sp>
        <p:nvSpPr>
          <p:cNvPr id="11" name="Segnaposto contenuto 2"/>
          <p:cNvSpPr txBox="1">
            <a:spLocks/>
          </p:cNvSpPr>
          <p:nvPr/>
        </p:nvSpPr>
        <p:spPr>
          <a:xfrm>
            <a:off x="695400" y="1052737"/>
            <a:ext cx="10657184" cy="482453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228600" indent="-228600" algn="just">
              <a:buAutoNum type="arabicPeriod"/>
            </a:pPr>
            <a:r>
              <a:rPr lang="en-US" sz="1000" b="1" dirty="0">
                <a:solidFill>
                  <a:srgbClr val="09386A"/>
                </a:solidFill>
                <a:latin typeface="Calibri" panose="020F0502020204030204" pitchFamily="34" charset="0"/>
                <a:cs typeface="Calibri" panose="020F0502020204030204" pitchFamily="34" charset="0"/>
              </a:rPr>
              <a:t>Which measures have been taken by your country on insolvency and corporate law, in order to deal with the C-19 emergency?</a:t>
            </a:r>
          </a:p>
          <a:p>
            <a:pPr marL="0" indent="0" algn="just">
              <a:buNone/>
            </a:pPr>
            <a:endParaRPr lang="en-US" sz="1000" dirty="0">
              <a:solidFill>
                <a:srgbClr val="09386A"/>
              </a:solidFill>
              <a:latin typeface="Calibri" panose="020F0502020204030204" pitchFamily="34" charset="0"/>
              <a:cs typeface="Calibri" panose="020F0502020204030204" pitchFamily="34" charset="0"/>
            </a:endParaRPr>
          </a:p>
          <a:p>
            <a:pPr marL="0" indent="0" algn="just">
              <a:buNone/>
            </a:pPr>
            <a:r>
              <a:rPr lang="en-US" sz="1000" b="1" dirty="0">
                <a:solidFill>
                  <a:srgbClr val="09386A"/>
                </a:solidFill>
                <a:latin typeface="Calibri" panose="020F0502020204030204" pitchFamily="34" charset="0"/>
                <a:cs typeface="Calibri" panose="020F0502020204030204" pitchFamily="34" charset="0"/>
              </a:rPr>
              <a:t>a. Suspension of the duty to file for insolvent corporations</a:t>
            </a:r>
          </a:p>
          <a:p>
            <a:pPr marL="0" indent="0" algn="just">
              <a:buNone/>
            </a:pPr>
            <a:r>
              <a:rPr lang="en-US" sz="1000" dirty="0">
                <a:solidFill>
                  <a:srgbClr val="09386A"/>
                </a:solidFill>
                <a:latin typeface="Calibri" panose="020F0502020204030204" pitchFamily="34" charset="0"/>
                <a:cs typeface="Calibri" panose="020F0502020204030204" pitchFamily="34" charset="0"/>
              </a:rPr>
              <a:t>In response to the COVID 19 pandemic, the German parliament followed the route taken in former crises and issued emergency legislation on 27 March 2020 (</a:t>
            </a:r>
            <a:r>
              <a:rPr lang="en-US" sz="1000" dirty="0" err="1">
                <a:solidFill>
                  <a:srgbClr val="09386A"/>
                </a:solidFill>
                <a:latin typeface="Calibri" panose="020F0502020204030204" pitchFamily="34" charset="0"/>
                <a:cs typeface="Calibri" panose="020F0502020204030204" pitchFamily="34" charset="0"/>
              </a:rPr>
              <a:t>COVInsAG</a:t>
            </a:r>
            <a:r>
              <a:rPr lang="en-US" sz="1000" dirty="0">
                <a:solidFill>
                  <a:srgbClr val="09386A"/>
                </a:solidFill>
                <a:latin typeface="Calibri" panose="020F0502020204030204" pitchFamily="34" charset="0"/>
                <a:cs typeface="Calibri" panose="020F0502020204030204" pitchFamily="34" charset="0"/>
              </a:rPr>
              <a:t>; available at http://www.bgbl.de/xaver/bgbl/start.xav?startbk=Bundesanzeiger_BGBl&amp;jumpTo=bgbl120s0569.pdf) that </a:t>
            </a:r>
            <a:r>
              <a:rPr lang="en-US" sz="1000" dirty="0" err="1">
                <a:solidFill>
                  <a:srgbClr val="09386A"/>
                </a:solidFill>
                <a:latin typeface="Calibri" panose="020F0502020204030204" pitchFamily="34" charset="0"/>
                <a:cs typeface="Calibri" panose="020F0502020204030204" pitchFamily="34" charset="0"/>
              </a:rPr>
              <a:t>focussed</a:t>
            </a:r>
            <a:r>
              <a:rPr lang="en-US" sz="1000" dirty="0">
                <a:solidFill>
                  <a:srgbClr val="09386A"/>
                </a:solidFill>
                <a:latin typeface="Calibri" panose="020F0502020204030204" pitchFamily="34" charset="0"/>
                <a:cs typeface="Calibri" panose="020F0502020204030204" pitchFamily="34" charset="0"/>
              </a:rPr>
              <a:t> on suspending the duty to file that exists for directors of corporations only under German law (§ 15a </a:t>
            </a:r>
            <a:r>
              <a:rPr lang="en-US" sz="1000" dirty="0" err="1">
                <a:solidFill>
                  <a:srgbClr val="09386A"/>
                </a:solidFill>
                <a:latin typeface="Calibri" panose="020F0502020204030204" pitchFamily="34" charset="0"/>
                <a:cs typeface="Calibri" panose="020F0502020204030204" pitchFamily="34" charset="0"/>
              </a:rPr>
              <a:t>InsO</a:t>
            </a:r>
            <a:r>
              <a:rPr lang="en-US" sz="1000" dirty="0">
                <a:solidFill>
                  <a:srgbClr val="09386A"/>
                </a:solidFill>
                <a:latin typeface="Calibri" panose="020F0502020204030204" pitchFamily="34" charset="0"/>
                <a:cs typeface="Calibri" panose="020F0502020204030204" pitchFamily="34" charset="0"/>
              </a:rPr>
              <a:t>). </a:t>
            </a:r>
          </a:p>
          <a:p>
            <a:pPr marL="0" indent="0" algn="just">
              <a:buNone/>
            </a:pPr>
            <a:r>
              <a:rPr lang="en-US" sz="1000" dirty="0">
                <a:solidFill>
                  <a:srgbClr val="09386A"/>
                </a:solidFill>
                <a:latin typeface="Calibri" panose="020F0502020204030204" pitchFamily="34" charset="0"/>
                <a:cs typeface="Calibri" panose="020F0502020204030204" pitchFamily="34" charset="0"/>
              </a:rPr>
              <a:t>Art. § 1 </a:t>
            </a:r>
            <a:r>
              <a:rPr lang="en-US" sz="1000" dirty="0" err="1">
                <a:solidFill>
                  <a:srgbClr val="09386A"/>
                </a:solidFill>
                <a:latin typeface="Calibri" panose="020F0502020204030204" pitchFamily="34" charset="0"/>
                <a:cs typeface="Calibri" panose="020F0502020204030204" pitchFamily="34" charset="0"/>
              </a:rPr>
              <a:t>COVInsAG</a:t>
            </a:r>
            <a:r>
              <a:rPr lang="en-US" sz="1000" dirty="0">
                <a:solidFill>
                  <a:srgbClr val="09386A"/>
                </a:solidFill>
                <a:latin typeface="Calibri" panose="020F0502020204030204" pitchFamily="34" charset="0"/>
                <a:cs typeface="Calibri" panose="020F0502020204030204" pitchFamily="34" charset="0"/>
              </a:rPr>
              <a:t> suspends the duty to file for insolvency until the 30 September 2020 and </a:t>
            </a:r>
            <a:r>
              <a:rPr lang="en-US" sz="1000" dirty="0" err="1">
                <a:solidFill>
                  <a:srgbClr val="09386A"/>
                </a:solidFill>
                <a:latin typeface="Calibri" panose="020F0502020204030204" pitchFamily="34" charset="0"/>
                <a:cs typeface="Calibri" panose="020F0502020204030204" pitchFamily="34" charset="0"/>
              </a:rPr>
              <a:t>authorises</a:t>
            </a:r>
            <a:r>
              <a:rPr lang="en-US" sz="1000" dirty="0">
                <a:solidFill>
                  <a:srgbClr val="09386A"/>
                </a:solidFill>
                <a:latin typeface="Calibri" panose="020F0502020204030204" pitchFamily="34" charset="0"/>
                <a:cs typeface="Calibri" panose="020F0502020204030204" pitchFamily="34" charset="0"/>
              </a:rPr>
              <a:t> the German Federal Ministry of Justice to extend the suspension period until the 31 March 2021 if necessary (Art. 1 § 4 </a:t>
            </a:r>
            <a:r>
              <a:rPr lang="en-US" sz="1000" dirty="0" err="1">
                <a:solidFill>
                  <a:srgbClr val="09386A"/>
                </a:solidFill>
                <a:latin typeface="Calibri" panose="020F0502020204030204" pitchFamily="34" charset="0"/>
                <a:cs typeface="Calibri" panose="020F0502020204030204" pitchFamily="34" charset="0"/>
              </a:rPr>
              <a:t>COVInsAG</a:t>
            </a:r>
            <a:r>
              <a:rPr lang="en-US" sz="1000" dirty="0">
                <a:solidFill>
                  <a:srgbClr val="09386A"/>
                </a:solidFill>
                <a:latin typeface="Calibri" panose="020F0502020204030204" pitchFamily="34" charset="0"/>
                <a:cs typeface="Calibri" panose="020F0502020204030204" pitchFamily="34" charset="0"/>
              </a:rPr>
              <a:t>). </a:t>
            </a:r>
          </a:p>
          <a:p>
            <a:pPr marL="0" indent="0" algn="just">
              <a:buNone/>
            </a:pPr>
            <a:r>
              <a:rPr lang="en-US" sz="1000" dirty="0">
                <a:solidFill>
                  <a:srgbClr val="09386A"/>
                </a:solidFill>
                <a:latin typeface="Calibri" panose="020F0502020204030204" pitchFamily="34" charset="0"/>
                <a:cs typeface="Calibri" panose="020F0502020204030204" pitchFamily="34" charset="0"/>
              </a:rPr>
              <a:t>The duty to file remain in force, however, if (</a:t>
            </a:r>
            <a:r>
              <a:rPr lang="en-US" sz="1000" dirty="0" err="1">
                <a:solidFill>
                  <a:srgbClr val="09386A"/>
                </a:solidFill>
                <a:latin typeface="Calibri" panose="020F0502020204030204" pitchFamily="34" charset="0"/>
                <a:cs typeface="Calibri" panose="020F0502020204030204" pitchFamily="34" charset="0"/>
              </a:rPr>
              <a:t>i</a:t>
            </a:r>
            <a:r>
              <a:rPr lang="en-US" sz="1000" dirty="0">
                <a:solidFill>
                  <a:srgbClr val="09386A"/>
                </a:solidFill>
                <a:latin typeface="Calibri" panose="020F0502020204030204" pitchFamily="34" charset="0"/>
                <a:cs typeface="Calibri" panose="020F0502020204030204" pitchFamily="34" charset="0"/>
              </a:rPr>
              <a:t>) the debtor's insolvency is not a consequence of the COVID-19 pandemic, or (ii) if there is no legitimate expectation that the debtor's can restore his ability to pay. If the debtor can prove that he was not insolvent on 31 December 2019, these exceptions do not apply.</a:t>
            </a:r>
          </a:p>
          <a:p>
            <a:pPr marL="0" indent="0" algn="just">
              <a:buNone/>
            </a:pPr>
            <a:r>
              <a:rPr lang="en-US" sz="1000" dirty="0">
                <a:solidFill>
                  <a:srgbClr val="09386A"/>
                </a:solidFill>
                <a:latin typeface="Calibri" panose="020F0502020204030204" pitchFamily="34" charset="0"/>
                <a:cs typeface="Calibri" panose="020F0502020204030204" pitchFamily="34" charset="0"/>
              </a:rPr>
              <a:t>The suspension of the duty to file automatically eliminates any relating criminal and civil liability. </a:t>
            </a:r>
            <a:r>
              <a:rPr lang="en-US" sz="1000" dirty="0" err="1">
                <a:solidFill>
                  <a:srgbClr val="09386A"/>
                </a:solidFill>
                <a:latin typeface="Calibri" panose="020F0502020204030204" pitchFamily="34" charset="0"/>
                <a:cs typeface="Calibri" panose="020F0502020204030204" pitchFamily="34" charset="0"/>
              </a:rPr>
              <a:t>Futher</a:t>
            </a:r>
            <a:r>
              <a:rPr lang="en-US" sz="1000" dirty="0">
                <a:solidFill>
                  <a:srgbClr val="09386A"/>
                </a:solidFill>
                <a:latin typeface="Calibri" panose="020F0502020204030204" pitchFamily="34" charset="0"/>
                <a:cs typeface="Calibri" panose="020F0502020204030204" pitchFamily="34" charset="0"/>
              </a:rPr>
              <a:t>, Art. 1 § 2 (1) No. 1 </a:t>
            </a:r>
            <a:r>
              <a:rPr lang="en-US" sz="1000" dirty="0" err="1">
                <a:solidFill>
                  <a:srgbClr val="09386A"/>
                </a:solidFill>
                <a:latin typeface="Calibri" panose="020F0502020204030204" pitchFamily="34" charset="0"/>
                <a:cs typeface="Calibri" panose="020F0502020204030204" pitchFamily="34" charset="0"/>
              </a:rPr>
              <a:t>COVInsAG</a:t>
            </a:r>
            <a:r>
              <a:rPr lang="en-US" sz="1000" dirty="0">
                <a:solidFill>
                  <a:srgbClr val="09386A"/>
                </a:solidFill>
                <a:latin typeface="Calibri" panose="020F0502020204030204" pitchFamily="34" charset="0"/>
                <a:cs typeface="Calibri" panose="020F0502020204030204" pitchFamily="34" charset="0"/>
              </a:rPr>
              <a:t> expressly stipulates that payments made in the ordinary course of business during the suspension period are legally permitted. These provisions effectively limit the liability of directors to acts of fraud and bad faith during the suspension period.</a:t>
            </a:r>
          </a:p>
          <a:p>
            <a:pPr marL="0" indent="0" algn="just">
              <a:buNone/>
            </a:pPr>
            <a:r>
              <a:rPr lang="en-US" sz="1000" b="1" dirty="0">
                <a:solidFill>
                  <a:srgbClr val="09386A"/>
                </a:solidFill>
                <a:latin typeface="Calibri" panose="020F0502020204030204" pitchFamily="34" charset="0"/>
                <a:cs typeface="Calibri" panose="020F0502020204030204" pitchFamily="34" charset="0"/>
              </a:rPr>
              <a:t>b. Limiting the creditors’ right to file</a:t>
            </a:r>
          </a:p>
          <a:p>
            <a:pPr marL="0" indent="0" algn="just">
              <a:buNone/>
            </a:pPr>
            <a:r>
              <a:rPr lang="en-US" sz="1000" dirty="0">
                <a:solidFill>
                  <a:srgbClr val="09386A"/>
                </a:solidFill>
                <a:latin typeface="Calibri" panose="020F0502020204030204" pitchFamily="34" charset="0"/>
                <a:cs typeface="Calibri" panose="020F0502020204030204" pitchFamily="34" charset="0"/>
              </a:rPr>
              <a:t>Art. 1 § 3 </a:t>
            </a:r>
            <a:r>
              <a:rPr lang="en-US" sz="1000" dirty="0" err="1">
                <a:solidFill>
                  <a:srgbClr val="09386A"/>
                </a:solidFill>
                <a:latin typeface="Calibri" panose="020F0502020204030204" pitchFamily="34" charset="0"/>
                <a:cs typeface="Calibri" panose="020F0502020204030204" pitchFamily="34" charset="0"/>
              </a:rPr>
              <a:t>COVInsAG</a:t>
            </a:r>
            <a:r>
              <a:rPr lang="en-US" sz="1000" dirty="0">
                <a:solidFill>
                  <a:srgbClr val="09386A"/>
                </a:solidFill>
                <a:latin typeface="Calibri" panose="020F0502020204030204" pitchFamily="34" charset="0"/>
                <a:cs typeface="Calibri" panose="020F0502020204030204" pitchFamily="34" charset="0"/>
              </a:rPr>
              <a:t> provides that creditor petitions may only initiate insolvency proceedings if the ground for insolvency had already existed before the 3rd of March 2020.</a:t>
            </a:r>
          </a:p>
          <a:p>
            <a:pPr marL="0" indent="0" algn="just">
              <a:buNone/>
            </a:pPr>
            <a:r>
              <a:rPr lang="en-US" sz="1000" dirty="0">
                <a:solidFill>
                  <a:srgbClr val="09386A"/>
                </a:solidFill>
                <a:latin typeface="Calibri" panose="020F0502020204030204" pitchFamily="34" charset="0"/>
                <a:cs typeface="Calibri" panose="020F0502020204030204" pitchFamily="34" charset="0"/>
              </a:rPr>
              <a:t>c. Protecting financing granted during the crisis</a:t>
            </a:r>
          </a:p>
          <a:p>
            <a:pPr marL="0" indent="0" algn="just">
              <a:buNone/>
            </a:pPr>
            <a:r>
              <a:rPr lang="en-US" sz="1000" dirty="0">
                <a:solidFill>
                  <a:srgbClr val="09386A"/>
                </a:solidFill>
                <a:latin typeface="Calibri" panose="020F0502020204030204" pitchFamily="34" charset="0"/>
                <a:cs typeface="Calibri" panose="020F0502020204030204" pitchFamily="34" charset="0"/>
              </a:rPr>
              <a:t>In order to enable businesses to access financing during the crisis, provisions privileging new loans were introduced in Art. 1 § 2 (2) No. 2 and 3 </a:t>
            </a:r>
            <a:r>
              <a:rPr lang="en-US" sz="1000" dirty="0" err="1">
                <a:solidFill>
                  <a:srgbClr val="09386A"/>
                </a:solidFill>
                <a:latin typeface="Calibri" panose="020F0502020204030204" pitchFamily="34" charset="0"/>
                <a:cs typeface="Calibri" panose="020F0502020204030204" pitchFamily="34" charset="0"/>
              </a:rPr>
              <a:t>COVInsAG</a:t>
            </a:r>
            <a:r>
              <a:rPr lang="en-US" sz="1000" dirty="0">
                <a:solidFill>
                  <a:srgbClr val="09386A"/>
                </a:solidFill>
                <a:latin typeface="Calibri" panose="020F0502020204030204" pitchFamily="34" charset="0"/>
                <a:cs typeface="Calibri" panose="020F0502020204030204" pitchFamily="34" charset="0"/>
              </a:rPr>
              <a:t>. Repayments on behalf of these received before 30 September 2023 and collateral granted during the suspension period are not to be considered disadvantageous to creditors and are therefore not subject to any recovery claims by way of claw back claims. These privileges intend to encourage short-term lending during the crisis. Furthermore, banks and lenders granting new financing and receiving collateral are safe from any civil liability. This safe </a:t>
            </a:r>
            <a:r>
              <a:rPr lang="en-US" sz="1000" dirty="0" err="1">
                <a:solidFill>
                  <a:srgbClr val="09386A"/>
                </a:solidFill>
                <a:latin typeface="Calibri" panose="020F0502020204030204" pitchFamily="34" charset="0"/>
                <a:cs typeface="Calibri" panose="020F0502020204030204" pitchFamily="34" charset="0"/>
              </a:rPr>
              <a:t>harbour</a:t>
            </a:r>
            <a:r>
              <a:rPr lang="en-US" sz="1000" dirty="0">
                <a:solidFill>
                  <a:srgbClr val="09386A"/>
                </a:solidFill>
                <a:latin typeface="Calibri" panose="020F0502020204030204" pitchFamily="34" charset="0"/>
                <a:cs typeface="Calibri" panose="020F0502020204030204" pitchFamily="34" charset="0"/>
              </a:rPr>
              <a:t> especially applies to loans granted within the framework of government aid </a:t>
            </a:r>
            <a:r>
              <a:rPr lang="en-US" sz="1000" dirty="0" err="1">
                <a:solidFill>
                  <a:srgbClr val="09386A"/>
                </a:solidFill>
                <a:latin typeface="Calibri" panose="020F0502020204030204" pitchFamily="34" charset="0"/>
                <a:cs typeface="Calibri" panose="020F0502020204030204" pitchFamily="34" charset="0"/>
              </a:rPr>
              <a:t>programmes</a:t>
            </a:r>
            <a:r>
              <a:rPr lang="en-US" sz="1000" dirty="0">
                <a:solidFill>
                  <a:srgbClr val="09386A"/>
                </a:solidFill>
                <a:latin typeface="Calibri" panose="020F0502020204030204" pitchFamily="34" charset="0"/>
                <a:cs typeface="Calibri" panose="020F0502020204030204" pitchFamily="34" charset="0"/>
              </a:rPr>
              <a:t>. It also includes shareholder loans, but not collateral for such loans.</a:t>
            </a:r>
          </a:p>
          <a:p>
            <a:pPr marL="0" indent="0" algn="just">
              <a:buNone/>
            </a:pPr>
            <a:r>
              <a:rPr lang="en-US" sz="1000" b="1" dirty="0">
                <a:solidFill>
                  <a:srgbClr val="09386A"/>
                </a:solidFill>
                <a:latin typeface="Calibri" panose="020F0502020204030204" pitchFamily="34" charset="0"/>
                <a:cs typeface="Calibri" panose="020F0502020204030204" pitchFamily="34" charset="0"/>
              </a:rPr>
              <a:t>d. Statutory deferral of payments</a:t>
            </a:r>
          </a:p>
          <a:p>
            <a:pPr marL="0" indent="0" algn="just">
              <a:buNone/>
            </a:pPr>
            <a:r>
              <a:rPr lang="en-US" sz="1000" dirty="0">
                <a:solidFill>
                  <a:srgbClr val="09386A"/>
                </a:solidFill>
                <a:latin typeface="Calibri" panose="020F0502020204030204" pitchFamily="34" charset="0"/>
                <a:cs typeface="Calibri" panose="020F0502020204030204" pitchFamily="34" charset="0"/>
              </a:rPr>
              <a:t>Art. 5 </a:t>
            </a:r>
            <a:r>
              <a:rPr lang="en-US" sz="1000" dirty="0" err="1">
                <a:solidFill>
                  <a:srgbClr val="09386A"/>
                </a:solidFill>
                <a:latin typeface="Calibri" panose="020F0502020204030204" pitchFamily="34" charset="0"/>
                <a:cs typeface="Calibri" panose="020F0502020204030204" pitchFamily="34" charset="0"/>
              </a:rPr>
              <a:t>COVInsAG</a:t>
            </a:r>
            <a:r>
              <a:rPr lang="en-US" sz="1000" dirty="0">
                <a:solidFill>
                  <a:srgbClr val="09386A"/>
                </a:solidFill>
                <a:latin typeface="Calibri" panose="020F0502020204030204" pitchFamily="34" charset="0"/>
                <a:cs typeface="Calibri" panose="020F0502020204030204" pitchFamily="34" charset="0"/>
              </a:rPr>
              <a:t> introduced a new Art. 240 § 1 EGBGB containing a (limited) out-of-court moratorium. Under this new rule, consumers and micro-enterprises may refuse performance under a continuing service contract if, as a result of the COVID 19 pandemic, they are no longer economically able to perform. The right to refuse is further limited to "essential" continuing contracts such as energy, rent or water. The moratorium is supplemented by a hardship clause which excludes the right to refuse performance if this is economically unreasonable for the contractual partner concerned. </a:t>
            </a:r>
          </a:p>
          <a:p>
            <a:pPr marL="0" indent="0" algn="just">
              <a:buNone/>
            </a:pPr>
            <a:r>
              <a:rPr lang="en-US" sz="1000" dirty="0">
                <a:solidFill>
                  <a:srgbClr val="09386A"/>
                </a:solidFill>
                <a:latin typeface="Calibri" panose="020F0502020204030204" pitchFamily="34" charset="0"/>
                <a:cs typeface="Calibri" panose="020F0502020204030204" pitchFamily="34" charset="0"/>
              </a:rPr>
              <a:t>Further, Art. 240 § 2 and 3 EGBGB contain special regulations for rental, lease and (consumer) loan agreements. Tenants and leaseholders are granted protection against the termination of their contracts if, as a result of the COVID 19 pandemic, they have not been able to pay their rent despite being due. For consumer loans, a three-month deferral of payment claims is available.</a:t>
            </a:r>
          </a:p>
          <a:p>
            <a:pPr marL="0" indent="0" algn="just">
              <a:buNone/>
            </a:pPr>
            <a:r>
              <a:rPr lang="en-US" sz="1000" dirty="0">
                <a:solidFill>
                  <a:srgbClr val="09386A"/>
                </a:solidFill>
                <a:latin typeface="Calibri" panose="020F0502020204030204" pitchFamily="34" charset="0"/>
                <a:cs typeface="Calibri" panose="020F0502020204030204" pitchFamily="34" charset="0"/>
              </a:rPr>
              <a:t>As German law does not contain any pre-insolvency proceedings, creditor protection outside these moratoria can only be found in voluntary insolvency proceedings, in particular in the form of debtor-in-possession interim proceedings like the “umbrella protection proceedings” (</a:t>
            </a:r>
            <a:r>
              <a:rPr lang="en-US" sz="1000" dirty="0" err="1">
                <a:solidFill>
                  <a:srgbClr val="09386A"/>
                </a:solidFill>
                <a:latin typeface="Calibri" panose="020F0502020204030204" pitchFamily="34" charset="0"/>
                <a:cs typeface="Calibri" panose="020F0502020204030204" pitchFamily="34" charset="0"/>
              </a:rPr>
              <a:t>Schutzschirmverfahren</a:t>
            </a:r>
            <a:r>
              <a:rPr lang="en-US" sz="1000" dirty="0">
                <a:solidFill>
                  <a:srgbClr val="09386A"/>
                </a:solidFill>
                <a:latin typeface="Calibri" panose="020F0502020204030204" pitchFamily="34" charset="0"/>
                <a:cs typeface="Calibri" panose="020F0502020204030204" pitchFamily="34" charset="0"/>
              </a:rPr>
              <a:t>). The rule and tight timeframe of such proceedings have remain unaltered.</a:t>
            </a:r>
          </a:p>
        </p:txBody>
      </p:sp>
      <p:sp>
        <p:nvSpPr>
          <p:cNvPr id="12" name="Text Box 22">
            <a:extLst>
              <a:ext uri="{FF2B5EF4-FFF2-40B4-BE49-F238E27FC236}">
                <a16:creationId xmlns:a16="http://schemas.microsoft.com/office/drawing/2014/main" id="{50C367A4-C9B4-42AD-A76B-C0BF758F4A1B}"/>
              </a:ext>
            </a:extLst>
          </p:cNvPr>
          <p:cNvSpPr txBox="1">
            <a:spLocks noChangeArrowheads="1"/>
          </p:cNvSpPr>
          <p:nvPr/>
        </p:nvSpPr>
        <p:spPr bwMode="auto">
          <a:xfrm>
            <a:off x="6384032" y="286273"/>
            <a:ext cx="4615258" cy="431529"/>
          </a:xfrm>
          <a:prstGeom prst="rect">
            <a:avLst/>
          </a:prstGeom>
          <a:noFill/>
          <a:ln w="9525">
            <a:noFill/>
            <a:miter lim="800000"/>
            <a:headEnd/>
            <a:tailEnd/>
          </a:ln>
        </p:spPr>
        <p:txBody>
          <a:bodyPr wrap="square" lIns="92075" tIns="46038" rIns="92075" bIns="46038">
            <a:spAutoFit/>
          </a:bodyPr>
          <a:lstStyle/>
          <a:p>
            <a:pPr algn="ctr">
              <a:spcBef>
                <a:spcPct val="20000"/>
              </a:spcBef>
              <a:buClr>
                <a:srgbClr val="000066"/>
              </a:buClr>
              <a:buSzPct val="65000"/>
              <a:defRPr/>
            </a:pPr>
            <a:r>
              <a:rPr lang="en-US" altLang="it-IT" sz="1100" b="1" dirty="0">
                <a:solidFill>
                  <a:srgbClr val="CC0000"/>
                </a:solidFill>
                <a:effectLst>
                  <a:outerShdw blurRad="38100" dist="38100" dir="2700000" algn="tl">
                    <a:srgbClr val="C0C0C0"/>
                  </a:outerShdw>
                </a:effectLst>
                <a:latin typeface="Calibri" panose="020F0502020204030204" pitchFamily="34" charset="0"/>
                <a:cs typeface="Calibri" panose="020F0502020204030204" pitchFamily="34" charset="0"/>
              </a:rPr>
              <a:t>EMERGENCY BUSINESS CRISIS LEGISLATION IN GERMANY FOLLOWING THE COVID-19 PANDEMIC</a:t>
            </a:r>
          </a:p>
        </p:txBody>
      </p:sp>
    </p:spTree>
    <p:extLst>
      <p:ext uri="{BB962C8B-B14F-4D97-AF65-F5344CB8AC3E}">
        <p14:creationId xmlns:p14="http://schemas.microsoft.com/office/powerpoint/2010/main" val="31615545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18448C54-7B07-4AED-B4EC-B8CB2D6667FD}"/>
              </a:ext>
            </a:extLst>
          </p:cNvPr>
          <p:cNvSpPr txBox="1"/>
          <p:nvPr/>
        </p:nvSpPr>
        <p:spPr>
          <a:xfrm>
            <a:off x="1343472" y="1196752"/>
            <a:ext cx="9649072" cy="4524315"/>
          </a:xfrm>
          <a:prstGeom prst="rect">
            <a:avLst/>
          </a:prstGeom>
          <a:noFill/>
        </p:spPr>
        <p:txBody>
          <a:bodyPr wrap="square">
            <a:spAutoFit/>
          </a:bodyPr>
          <a:lstStyle/>
          <a:p>
            <a:pPr marL="342900" indent="-342900" algn="just">
              <a:spcAft>
                <a:spcPts val="0"/>
              </a:spcAft>
              <a:buFont typeface="+mj-lt"/>
              <a:buAutoNum type="arabicPeriod" startAt="2"/>
            </a:pPr>
            <a:r>
              <a:rPr lang="en-GB" sz="1600" b="1" kern="0" dirty="0">
                <a:solidFill>
                  <a:srgbClr val="000000"/>
                </a:solidFill>
                <a:effectLst/>
                <a:latin typeface="Calibri" panose="020F0502020204030204" pitchFamily="34" charset="0"/>
                <a:cs typeface="Calibri" panose="020F0502020204030204" pitchFamily="34" charset="0"/>
              </a:rPr>
              <a:t>Do the measures taken apply to companies facing a financial crisis due or insolvent to the pandemic or even to those already facing a financial crisis or insolvent?</a:t>
            </a:r>
            <a:endParaRPr lang="it-IT" sz="1600" b="1" kern="0" dirty="0">
              <a:solidFill>
                <a:srgbClr val="000000"/>
              </a:solidFill>
              <a:effectLst/>
              <a:latin typeface="Calibri" panose="020F0502020204030204" pitchFamily="34" charset="0"/>
              <a:cs typeface="Calibri" panose="020F0502020204030204" pitchFamily="34" charset="0"/>
            </a:endParaRPr>
          </a:p>
          <a:p>
            <a:pPr marL="228600" algn="just">
              <a:spcAft>
                <a:spcPts val="0"/>
              </a:spcAft>
            </a:pPr>
            <a:r>
              <a:rPr lang="en-GB"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it-IT"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228600" algn="just">
              <a:spcAft>
                <a:spcPts val="0"/>
              </a:spcAft>
            </a:pPr>
            <a:r>
              <a:rPr lang="en-GB"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As explained, the suspension rules do not apply if the debtor was already insolvent on 31 December 2019. The safe harbour for new finance only applies to loans granted after 1 March 2020.</a:t>
            </a:r>
          </a:p>
          <a:p>
            <a:pPr marL="228600" algn="just">
              <a:spcAft>
                <a:spcPts val="0"/>
              </a:spcAft>
            </a:pPr>
            <a:endParaRPr lang="en-GB" sz="16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342900" indent="-342900" algn="just">
              <a:spcAft>
                <a:spcPts val="0"/>
              </a:spcAft>
              <a:buFont typeface="+mj-lt"/>
              <a:buAutoNum type="arabicPeriod" startAt="3"/>
            </a:pPr>
            <a:r>
              <a:rPr lang="en-GB" sz="1600" b="1" kern="0" dirty="0">
                <a:solidFill>
                  <a:srgbClr val="000000"/>
                </a:solidFill>
                <a:effectLst/>
                <a:latin typeface="Calibri" panose="020F0502020204030204" pitchFamily="34" charset="0"/>
                <a:cs typeface="Calibri" panose="020F0502020204030204" pitchFamily="34" charset="0"/>
              </a:rPr>
              <a:t>Are there any further emergency measures and/or measures under consideration by your country’s legislator?</a:t>
            </a:r>
            <a:endParaRPr lang="it-IT" sz="1600" b="1" kern="0" dirty="0">
              <a:solidFill>
                <a:srgbClr val="000000"/>
              </a:solidFill>
              <a:effectLst/>
              <a:latin typeface="Calibri" panose="020F0502020204030204" pitchFamily="34" charset="0"/>
              <a:cs typeface="Calibri" panose="020F0502020204030204" pitchFamily="34" charset="0"/>
            </a:endParaRPr>
          </a:p>
          <a:p>
            <a:pPr marL="228600" algn="just">
              <a:spcAft>
                <a:spcPts val="0"/>
              </a:spcAft>
            </a:pPr>
            <a:r>
              <a:rPr lang="en-GB"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it-IT"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228600" algn="just">
              <a:spcAft>
                <a:spcPts val="0"/>
              </a:spcAft>
            </a:pPr>
            <a:r>
              <a:rPr lang="en-GB"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The legislation already authorised the Federal Ministry of Justice to extend the suspension period beyond 30 September 2020 until 31 March 2021. As far as I know, no further emergency legislation is planned in this area. Lawmakers are, however, expected to consider the draft law implementing the Restructuring Directive and modernise the German restructuring law within the next year.</a:t>
            </a:r>
          </a:p>
          <a:p>
            <a:pPr marL="228600" algn="just">
              <a:spcAft>
                <a:spcPts val="0"/>
              </a:spcAft>
            </a:pPr>
            <a:endParaRPr lang="en-GB" sz="16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342900" lvl="0" indent="-342900" algn="just">
              <a:spcAft>
                <a:spcPts val="0"/>
              </a:spcAft>
              <a:buFont typeface="+mj-lt"/>
              <a:buAutoNum type="arabicPeriod" startAt="4"/>
            </a:pPr>
            <a:r>
              <a:rPr lang="en-GB" sz="1600" b="1" kern="0" dirty="0">
                <a:solidFill>
                  <a:srgbClr val="000000"/>
                </a:solidFill>
                <a:effectLst/>
                <a:latin typeface="Calibri" panose="020F0502020204030204" pitchFamily="34" charset="0"/>
                <a:cs typeface="Calibri" panose="020F0502020204030204" pitchFamily="34" charset="0"/>
              </a:rPr>
              <a:t>Do you think that a soft touch moratorium could be useful?</a:t>
            </a:r>
            <a:endParaRPr lang="it-IT" sz="1600" b="1" kern="0" dirty="0">
              <a:solidFill>
                <a:srgbClr val="000000"/>
              </a:solidFill>
              <a:effectLst/>
              <a:latin typeface="Calibri" panose="020F0502020204030204" pitchFamily="34" charset="0"/>
              <a:cs typeface="Calibri" panose="020F0502020204030204" pitchFamily="34" charset="0"/>
            </a:endParaRPr>
          </a:p>
          <a:p>
            <a:pPr marL="228600" algn="just">
              <a:spcAft>
                <a:spcPts val="0"/>
              </a:spcAft>
            </a:pPr>
            <a:r>
              <a:rPr lang="en-GB"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it-IT"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228600" algn="just">
              <a:spcAft>
                <a:spcPts val="0"/>
              </a:spcAft>
            </a:pPr>
            <a:r>
              <a:rPr lang="en-GB"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It can be useful provided that the courts are able to handle the caseload in time. The alternative of an out-of-court moratorium should also be considered. Further, the exit option in a moratorium should be clear.</a:t>
            </a:r>
            <a:endParaRPr lang="it-IT"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5" name="Text Box 22">
            <a:extLst>
              <a:ext uri="{FF2B5EF4-FFF2-40B4-BE49-F238E27FC236}">
                <a16:creationId xmlns:a16="http://schemas.microsoft.com/office/drawing/2014/main" id="{53767965-D851-4B99-84A3-579839086604}"/>
              </a:ext>
            </a:extLst>
          </p:cNvPr>
          <p:cNvSpPr txBox="1">
            <a:spLocks noChangeArrowheads="1"/>
          </p:cNvSpPr>
          <p:nvPr/>
        </p:nvSpPr>
        <p:spPr bwMode="auto">
          <a:xfrm>
            <a:off x="6384032" y="286273"/>
            <a:ext cx="4615258" cy="431529"/>
          </a:xfrm>
          <a:prstGeom prst="rect">
            <a:avLst/>
          </a:prstGeom>
          <a:noFill/>
          <a:ln w="9525">
            <a:noFill/>
            <a:miter lim="800000"/>
            <a:headEnd/>
            <a:tailEnd/>
          </a:ln>
        </p:spPr>
        <p:txBody>
          <a:bodyPr wrap="square" lIns="92075" tIns="46038" rIns="92075" bIns="46038">
            <a:spAutoFit/>
          </a:bodyPr>
          <a:lstStyle/>
          <a:p>
            <a:pPr algn="ctr">
              <a:spcBef>
                <a:spcPct val="20000"/>
              </a:spcBef>
              <a:buClr>
                <a:srgbClr val="000066"/>
              </a:buClr>
              <a:buSzPct val="65000"/>
              <a:defRPr/>
            </a:pPr>
            <a:r>
              <a:rPr lang="en-US" altLang="it-IT" sz="1100" b="1" dirty="0">
                <a:solidFill>
                  <a:srgbClr val="CC0000"/>
                </a:solidFill>
                <a:effectLst>
                  <a:outerShdw blurRad="38100" dist="38100" dir="2700000" algn="tl">
                    <a:srgbClr val="C0C0C0"/>
                  </a:outerShdw>
                </a:effectLst>
                <a:latin typeface="Calibri" panose="020F0502020204030204" pitchFamily="34" charset="0"/>
                <a:cs typeface="Calibri" panose="020F0502020204030204" pitchFamily="34" charset="0"/>
              </a:rPr>
              <a:t>EMERGENCY BUSINESS CRISIS LEGISLATION IN GERMANY FOLLOWING THE COVID-19 PANDEMIC</a:t>
            </a:r>
          </a:p>
        </p:txBody>
      </p:sp>
    </p:spTree>
    <p:extLst>
      <p:ext uri="{BB962C8B-B14F-4D97-AF65-F5344CB8AC3E}">
        <p14:creationId xmlns:p14="http://schemas.microsoft.com/office/powerpoint/2010/main" val="3974550610"/>
      </p:ext>
    </p:extLst>
  </p:cSld>
  <p:clrMapOvr>
    <a:masterClrMapping/>
  </p:clrMapOvr>
</p:sld>
</file>

<file path=ppt/theme/theme1.xml><?xml version="1.0" encoding="utf-8"?>
<a:theme xmlns:a="http://schemas.openxmlformats.org/drawingml/2006/main" name="Modello_euk">
  <a:themeElements>
    <a:clrScheme name="Modello_euk 1">
      <a:dk1>
        <a:srgbClr val="8383AD"/>
      </a:dk1>
      <a:lt1>
        <a:srgbClr val="FEFED6"/>
      </a:lt1>
      <a:dk2>
        <a:srgbClr val="404176"/>
      </a:dk2>
      <a:lt2>
        <a:srgbClr val="969696"/>
      </a:lt2>
      <a:accent1>
        <a:srgbClr val="BABE90"/>
      </a:accent1>
      <a:accent2>
        <a:srgbClr val="666699"/>
      </a:accent2>
      <a:accent3>
        <a:srgbClr val="FEFEE8"/>
      </a:accent3>
      <a:accent4>
        <a:srgbClr val="6F6F93"/>
      </a:accent4>
      <a:accent5>
        <a:srgbClr val="D9DBC6"/>
      </a:accent5>
      <a:accent6>
        <a:srgbClr val="5C5C8A"/>
      </a:accent6>
      <a:hlink>
        <a:srgbClr val="C09E4A"/>
      </a:hlink>
      <a:folHlink>
        <a:srgbClr val="006666"/>
      </a:folHlink>
    </a:clrScheme>
    <a:fontScheme name="Modello_euk">
      <a:majorFont>
        <a:latin typeface="Verdan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ello_euk 1">
        <a:dk1>
          <a:srgbClr val="8383AD"/>
        </a:dk1>
        <a:lt1>
          <a:srgbClr val="FEFED6"/>
        </a:lt1>
        <a:dk2>
          <a:srgbClr val="404176"/>
        </a:dk2>
        <a:lt2>
          <a:srgbClr val="969696"/>
        </a:lt2>
        <a:accent1>
          <a:srgbClr val="BABE90"/>
        </a:accent1>
        <a:accent2>
          <a:srgbClr val="666699"/>
        </a:accent2>
        <a:accent3>
          <a:srgbClr val="FEFEE8"/>
        </a:accent3>
        <a:accent4>
          <a:srgbClr val="6F6F93"/>
        </a:accent4>
        <a:accent5>
          <a:srgbClr val="D9DBC6"/>
        </a:accent5>
        <a:accent6>
          <a:srgbClr val="5C5C8A"/>
        </a:accent6>
        <a:hlink>
          <a:srgbClr val="C09E4A"/>
        </a:hlink>
        <a:folHlink>
          <a:srgbClr val="006666"/>
        </a:folHlink>
      </a:clrScheme>
      <a:clrMap bg1="lt1" tx1="dk1" bg2="lt2" tx2="dk2" accent1="accent1" accent2="accent2" accent3="accent3" accent4="accent4" accent5="accent5" accent6="accent6" hlink="hlink" folHlink="folHlink"/>
    </a:extraClrScheme>
    <a:extraClrScheme>
      <a:clrScheme name="Modello_euk 2">
        <a:dk1>
          <a:srgbClr val="8383AD"/>
        </a:dk1>
        <a:lt1>
          <a:srgbClr val="FFFFFF"/>
        </a:lt1>
        <a:dk2>
          <a:srgbClr val="404176"/>
        </a:dk2>
        <a:lt2>
          <a:srgbClr val="969696"/>
        </a:lt2>
        <a:accent1>
          <a:srgbClr val="BABE90"/>
        </a:accent1>
        <a:accent2>
          <a:srgbClr val="666699"/>
        </a:accent2>
        <a:accent3>
          <a:srgbClr val="FFFFFF"/>
        </a:accent3>
        <a:accent4>
          <a:srgbClr val="6F6F93"/>
        </a:accent4>
        <a:accent5>
          <a:srgbClr val="D9DBC6"/>
        </a:accent5>
        <a:accent6>
          <a:srgbClr val="5C5C8A"/>
        </a:accent6>
        <a:hlink>
          <a:srgbClr val="C09E4A"/>
        </a:hlink>
        <a:folHlink>
          <a:srgbClr val="006666"/>
        </a:folHlink>
      </a:clrScheme>
      <a:clrMap bg1="lt1" tx1="dk1" bg2="lt2" tx2="dk2" accent1="accent1" accent2="accent2" accent3="accent3" accent4="accent4" accent5="accent5" accent6="accent6" hlink="hlink" folHlink="folHlink"/>
    </a:extraClrScheme>
    <a:extraClrScheme>
      <a:clrScheme name="Modello_euk 3">
        <a:dk1>
          <a:srgbClr val="4D4D4D"/>
        </a:dk1>
        <a:lt1>
          <a:srgbClr val="FFFFFF"/>
        </a:lt1>
        <a:dk2>
          <a:srgbClr val="000000"/>
        </a:dk2>
        <a:lt2>
          <a:srgbClr val="969696"/>
        </a:lt2>
        <a:accent1>
          <a:srgbClr val="DDDDDD"/>
        </a:accent1>
        <a:accent2>
          <a:srgbClr val="5F5F5F"/>
        </a:accent2>
        <a:accent3>
          <a:srgbClr val="FFFFFF"/>
        </a:accent3>
        <a:accent4>
          <a:srgbClr val="404040"/>
        </a:accent4>
        <a:accent5>
          <a:srgbClr val="EBEBEB"/>
        </a:accent5>
        <a:accent6>
          <a:srgbClr val="555555"/>
        </a:accent6>
        <a:hlink>
          <a:srgbClr val="C0C0C0"/>
        </a:hlink>
        <a:folHlink>
          <a:srgbClr val="808080"/>
        </a:folHlink>
      </a:clrScheme>
      <a:clrMap bg1="lt1" tx1="dk1" bg2="lt2" tx2="dk2" accent1="accent1" accent2="accent2" accent3="accent3" accent4="accent4" accent5="accent5" accent6="accent6" hlink="hlink" folHlink="folHlink"/>
    </a:extraClrScheme>
    <a:extraClrScheme>
      <a:clrScheme name="Modello_euk 4">
        <a:dk1>
          <a:srgbClr val="424262"/>
        </a:dk1>
        <a:lt1>
          <a:srgbClr val="FFFFFF"/>
        </a:lt1>
        <a:dk2>
          <a:srgbClr val="22659C"/>
        </a:dk2>
        <a:lt2>
          <a:srgbClr val="A4AEC2"/>
        </a:lt2>
        <a:accent1>
          <a:srgbClr val="B1C7E7"/>
        </a:accent1>
        <a:accent2>
          <a:srgbClr val="494983"/>
        </a:accent2>
        <a:accent3>
          <a:srgbClr val="FFFFFF"/>
        </a:accent3>
        <a:accent4>
          <a:srgbClr val="373753"/>
        </a:accent4>
        <a:accent5>
          <a:srgbClr val="D5E0F1"/>
        </a:accent5>
        <a:accent6>
          <a:srgbClr val="414176"/>
        </a:accent6>
        <a:hlink>
          <a:srgbClr val="6EADC4"/>
        </a:hlink>
        <a:folHlink>
          <a:srgbClr val="3E688E"/>
        </a:folHlink>
      </a:clrScheme>
      <a:clrMap bg1="lt1" tx1="dk1" bg2="lt2" tx2="dk2" accent1="accent1" accent2="accent2" accent3="accent3" accent4="accent4" accent5="accent5" accent6="accent6" hlink="hlink" folHlink="folHlink"/>
    </a:extraClrScheme>
    <a:extraClrScheme>
      <a:clrScheme name="Modello_euk 5">
        <a:dk1>
          <a:srgbClr val="000000"/>
        </a:dk1>
        <a:lt1>
          <a:srgbClr val="FFFFFF"/>
        </a:lt1>
        <a:dk2>
          <a:srgbClr val="404176"/>
        </a:dk2>
        <a:lt2>
          <a:srgbClr val="969696"/>
        </a:lt2>
        <a:accent1>
          <a:srgbClr val="B4CD81"/>
        </a:accent1>
        <a:accent2>
          <a:srgbClr val="717EB5"/>
        </a:accent2>
        <a:accent3>
          <a:srgbClr val="FFFFFF"/>
        </a:accent3>
        <a:accent4>
          <a:srgbClr val="000000"/>
        </a:accent4>
        <a:accent5>
          <a:srgbClr val="D6E3C1"/>
        </a:accent5>
        <a:accent6>
          <a:srgbClr val="6672A4"/>
        </a:accent6>
        <a:hlink>
          <a:srgbClr val="D793C2"/>
        </a:hlink>
        <a:folHlink>
          <a:srgbClr val="826799"/>
        </a:folHlink>
      </a:clrScheme>
      <a:clrMap bg1="lt1" tx1="dk1" bg2="lt2" tx2="dk2" accent1="accent1" accent2="accent2" accent3="accent3" accent4="accent4" accent5="accent5" accent6="accent6" hlink="hlink" folHlink="folHlink"/>
    </a:extraClrScheme>
    <a:extraClrScheme>
      <a:clrScheme name="Modello_euk 6">
        <a:dk1>
          <a:srgbClr val="111111"/>
        </a:dk1>
        <a:lt1>
          <a:srgbClr val="FAF5D2"/>
        </a:lt1>
        <a:dk2>
          <a:srgbClr val="4D4D4D"/>
        </a:dk2>
        <a:lt2>
          <a:srgbClr val="D0C59E"/>
        </a:lt2>
        <a:accent1>
          <a:srgbClr val="BABE90"/>
        </a:accent1>
        <a:accent2>
          <a:srgbClr val="666699"/>
        </a:accent2>
        <a:accent3>
          <a:srgbClr val="B2B2B2"/>
        </a:accent3>
        <a:accent4>
          <a:srgbClr val="D6D1B3"/>
        </a:accent4>
        <a:accent5>
          <a:srgbClr val="D9DBC6"/>
        </a:accent5>
        <a:accent6>
          <a:srgbClr val="5C5C8A"/>
        </a:accent6>
        <a:hlink>
          <a:srgbClr val="C09E4A"/>
        </a:hlink>
        <a:folHlink>
          <a:srgbClr val="006666"/>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5816705</TotalTime>
  <Words>958</Words>
  <Application>Microsoft Office PowerPoint</Application>
  <PresentationFormat>Widescreen</PresentationFormat>
  <Paragraphs>67</Paragraphs>
  <Slides>6</Slides>
  <Notes>0</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6</vt:i4>
      </vt:variant>
    </vt:vector>
  </HeadingPairs>
  <TitlesOfParts>
    <vt:vector size="13" baseType="lpstr">
      <vt:lpstr>Arial</vt:lpstr>
      <vt:lpstr>Calibri</vt:lpstr>
      <vt:lpstr>Garamond</vt:lpstr>
      <vt:lpstr>Times New Roman</vt:lpstr>
      <vt:lpstr>Verdana</vt:lpstr>
      <vt:lpstr>Wingdings</vt:lpstr>
      <vt:lpstr>Modello_euk</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Annalisa</dc:creator>
  <cp:lastModifiedBy>Eventi</cp:lastModifiedBy>
  <cp:revision>603</cp:revision>
  <cp:lastPrinted>2017-10-31T12:02:45Z</cp:lastPrinted>
  <dcterms:created xsi:type="dcterms:W3CDTF">2008-09-17T12:56:42Z</dcterms:created>
  <dcterms:modified xsi:type="dcterms:W3CDTF">2020-06-04T08:25:35Z</dcterms:modified>
</cp:coreProperties>
</file>